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7" r:id="rId3"/>
    <p:sldId id="261" r:id="rId4"/>
    <p:sldId id="260" r:id="rId5"/>
    <p:sldId id="262" r:id="rId6"/>
    <p:sldId id="263" r:id="rId7"/>
    <p:sldId id="264" r:id="rId8"/>
    <p:sldId id="259" r:id="rId9"/>
    <p:sldId id="265" r:id="rId10"/>
    <p:sldId id="266" r:id="rId11"/>
    <p:sldId id="256" r:id="rId12"/>
    <p:sldId id="288"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p:scale>
          <a:sx n="80" d="100"/>
          <a:sy n="80" d="100"/>
        </p:scale>
        <p:origin x="-906" y="-24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0BB05F96-1816-451D-9F00-D90231A0AE77}" type="datetimeFigureOut">
              <a:rPr lang="tr-TR" smtClean="0"/>
              <a:t>25.04.2019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E8D5AD0-56AB-4D95-BB55-E99DADB717EF}" type="slidenum">
              <a:rPr lang="tr-TR" smtClean="0"/>
              <a:t>‹#›</a:t>
            </a:fld>
            <a:endParaRPr lang="tr-TR"/>
          </a:p>
        </p:txBody>
      </p:sp>
    </p:spTree>
    <p:extLst>
      <p:ext uri="{BB962C8B-B14F-4D97-AF65-F5344CB8AC3E}">
        <p14:creationId xmlns:p14="http://schemas.microsoft.com/office/powerpoint/2010/main" val="336988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0BB05F96-1816-451D-9F00-D90231A0AE77}" type="datetimeFigureOut">
              <a:rPr lang="tr-TR" smtClean="0"/>
              <a:t>25.04.2019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E8D5AD0-56AB-4D95-BB55-E99DADB717EF}" type="slidenum">
              <a:rPr lang="tr-TR" smtClean="0"/>
              <a:t>‹#›</a:t>
            </a:fld>
            <a:endParaRPr lang="tr-TR"/>
          </a:p>
        </p:txBody>
      </p:sp>
    </p:spTree>
    <p:extLst>
      <p:ext uri="{BB962C8B-B14F-4D97-AF65-F5344CB8AC3E}">
        <p14:creationId xmlns:p14="http://schemas.microsoft.com/office/powerpoint/2010/main" val="1929408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0BB05F96-1816-451D-9F00-D90231A0AE77}" type="datetimeFigureOut">
              <a:rPr lang="tr-TR" smtClean="0"/>
              <a:t>25.04.2019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E8D5AD0-56AB-4D95-BB55-E99DADB717EF}" type="slidenum">
              <a:rPr lang="tr-TR" smtClean="0"/>
              <a:t>‹#›</a:t>
            </a:fld>
            <a:endParaRPr lang="tr-TR"/>
          </a:p>
        </p:txBody>
      </p:sp>
    </p:spTree>
    <p:extLst>
      <p:ext uri="{BB962C8B-B14F-4D97-AF65-F5344CB8AC3E}">
        <p14:creationId xmlns:p14="http://schemas.microsoft.com/office/powerpoint/2010/main" val="37849315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tr-TR" smtClean="0"/>
              <a:t>Asıl başlık stili için tıklatın</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0BB05F96-1816-451D-9F00-D90231A0AE77}" type="datetimeFigureOut">
              <a:rPr lang="tr-TR" smtClean="0"/>
              <a:t>25.04.2019</a:t>
            </a:fld>
            <a:endParaRPr lang="tr-TR"/>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tr-T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3E8D5AD0-56AB-4D95-BB55-E99DADB717EF}" type="slidenum">
              <a:rPr lang="tr-TR" smtClean="0"/>
              <a:t>‹#›</a:t>
            </a:fld>
            <a:endParaRPr lang="tr-TR"/>
          </a:p>
        </p:txBody>
      </p:sp>
    </p:spTree>
    <p:extLst>
      <p:ext uri="{BB962C8B-B14F-4D97-AF65-F5344CB8AC3E}">
        <p14:creationId xmlns:p14="http://schemas.microsoft.com/office/powerpoint/2010/main" val="12963192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0BB05F96-1816-451D-9F00-D90231A0AE77}" type="datetimeFigureOut">
              <a:rPr lang="tr-TR" smtClean="0"/>
              <a:t>25.04.2019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E8D5AD0-56AB-4D95-BB55-E99DADB717EF}" type="slidenum">
              <a:rPr lang="tr-TR" smtClean="0"/>
              <a:t>‹#›</a:t>
            </a:fld>
            <a:endParaRPr lang="tr-TR"/>
          </a:p>
        </p:txBody>
      </p:sp>
    </p:spTree>
    <p:extLst>
      <p:ext uri="{BB962C8B-B14F-4D97-AF65-F5344CB8AC3E}">
        <p14:creationId xmlns:p14="http://schemas.microsoft.com/office/powerpoint/2010/main" val="10548313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0BB05F96-1816-451D-9F00-D90231A0AE77}" type="datetimeFigureOut">
              <a:rPr lang="tr-TR" smtClean="0"/>
              <a:t>25.04.2019</a:t>
            </a:fld>
            <a:endParaRPr lang="tr-TR"/>
          </a:p>
        </p:txBody>
      </p:sp>
      <p:sp>
        <p:nvSpPr>
          <p:cNvPr id="5" name="Footer Placeholder 4"/>
          <p:cNvSpPr>
            <a:spLocks noGrp="1"/>
          </p:cNvSpPr>
          <p:nvPr>
            <p:ph type="ftr" sz="quarter" idx="11"/>
          </p:nvPr>
        </p:nvSpPr>
        <p:spPr/>
        <p:txBody>
          <a:bodyPr/>
          <a:lstStyle/>
          <a:p>
            <a:endParaRPr lang="tr-T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E8D5AD0-56AB-4D95-BB55-E99DADB717EF}" type="slidenum">
              <a:rPr lang="tr-TR" smtClean="0"/>
              <a:t>‹#›</a:t>
            </a:fld>
            <a:endParaRPr lang="tr-TR"/>
          </a:p>
        </p:txBody>
      </p:sp>
    </p:spTree>
    <p:extLst>
      <p:ext uri="{BB962C8B-B14F-4D97-AF65-F5344CB8AC3E}">
        <p14:creationId xmlns:p14="http://schemas.microsoft.com/office/powerpoint/2010/main" val="24742862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0BB05F96-1816-451D-9F00-D90231A0AE77}" type="datetimeFigureOut">
              <a:rPr lang="tr-TR" smtClean="0"/>
              <a:t>25.04.2019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E8D5AD0-56AB-4D95-BB55-E99DADB717EF}" type="slidenum">
              <a:rPr lang="tr-TR" smtClean="0"/>
              <a:t>‹#›</a:t>
            </a:fld>
            <a:endParaRPr lang="tr-TR"/>
          </a:p>
        </p:txBody>
      </p:sp>
    </p:spTree>
    <p:extLst>
      <p:ext uri="{BB962C8B-B14F-4D97-AF65-F5344CB8AC3E}">
        <p14:creationId xmlns:p14="http://schemas.microsoft.com/office/powerpoint/2010/main" val="21515546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0BB05F96-1816-451D-9F00-D90231A0AE77}" type="datetimeFigureOut">
              <a:rPr lang="tr-TR" smtClean="0"/>
              <a:t>25.04.2019</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3E8D5AD0-56AB-4D95-BB55-E99DADB717EF}" type="slidenum">
              <a:rPr lang="tr-TR" smtClean="0"/>
              <a:t>‹#›</a:t>
            </a:fld>
            <a:endParaRPr lang="tr-TR"/>
          </a:p>
        </p:txBody>
      </p:sp>
    </p:spTree>
    <p:extLst>
      <p:ext uri="{BB962C8B-B14F-4D97-AF65-F5344CB8AC3E}">
        <p14:creationId xmlns:p14="http://schemas.microsoft.com/office/powerpoint/2010/main" val="7782148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0BB05F96-1816-451D-9F00-D90231A0AE77}" type="datetimeFigureOut">
              <a:rPr lang="tr-TR" smtClean="0"/>
              <a:t>25.04.2019</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3E8D5AD0-56AB-4D95-BB55-E99DADB717EF}" type="slidenum">
              <a:rPr lang="tr-TR" smtClean="0"/>
              <a:t>‹#›</a:t>
            </a:fld>
            <a:endParaRPr lang="tr-TR"/>
          </a:p>
        </p:txBody>
      </p:sp>
    </p:spTree>
    <p:extLst>
      <p:ext uri="{BB962C8B-B14F-4D97-AF65-F5344CB8AC3E}">
        <p14:creationId xmlns:p14="http://schemas.microsoft.com/office/powerpoint/2010/main" val="16247514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B05F96-1816-451D-9F00-D90231A0AE77}" type="datetimeFigureOut">
              <a:rPr lang="tr-TR" smtClean="0"/>
              <a:t>25.04.2019</a:t>
            </a:fld>
            <a:endParaRPr lang="tr-TR"/>
          </a:p>
        </p:txBody>
      </p:sp>
      <p:sp>
        <p:nvSpPr>
          <p:cNvPr id="3" name="Footer Placeholder 2"/>
          <p:cNvSpPr>
            <a:spLocks noGrp="1"/>
          </p:cNvSpPr>
          <p:nvPr>
            <p:ph type="ftr" sz="quarter" idx="11"/>
          </p:nvPr>
        </p:nvSpPr>
        <p:spPr/>
        <p:txBody>
          <a:bodyPr/>
          <a:lstStyle/>
          <a:p>
            <a:endParaRPr lang="tr-T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3E8D5AD0-56AB-4D95-BB55-E99DADB717EF}" type="slidenum">
              <a:rPr lang="tr-TR" smtClean="0"/>
              <a:t>‹#›</a:t>
            </a:fld>
            <a:endParaRPr lang="tr-TR"/>
          </a:p>
        </p:txBody>
      </p:sp>
    </p:spTree>
    <p:extLst>
      <p:ext uri="{BB962C8B-B14F-4D97-AF65-F5344CB8AC3E}">
        <p14:creationId xmlns:p14="http://schemas.microsoft.com/office/powerpoint/2010/main" val="4158879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0BB05F96-1816-451D-9F00-D90231A0AE77}" type="datetimeFigureOut">
              <a:rPr lang="tr-TR" smtClean="0"/>
              <a:t>25.04.2019</a:t>
            </a:fld>
            <a:endParaRPr lang="tr-TR"/>
          </a:p>
        </p:txBody>
      </p:sp>
      <p:sp>
        <p:nvSpPr>
          <p:cNvPr id="6" name="Footer Placeholder 5"/>
          <p:cNvSpPr>
            <a:spLocks noGrp="1"/>
          </p:cNvSpPr>
          <p:nvPr>
            <p:ph type="ftr" sz="quarter" idx="11"/>
          </p:nvPr>
        </p:nvSpPr>
        <p:spPr/>
        <p:txBody>
          <a:bodyPr/>
          <a:lstStyle/>
          <a:p>
            <a:endParaRPr lang="tr-T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E8D5AD0-56AB-4D95-BB55-E99DADB717EF}" type="slidenum">
              <a:rPr lang="tr-TR" smtClean="0"/>
              <a:t>‹#›</a:t>
            </a:fld>
            <a:endParaRPr lang="tr-TR"/>
          </a:p>
        </p:txBody>
      </p:sp>
    </p:spTree>
    <p:extLst>
      <p:ext uri="{BB962C8B-B14F-4D97-AF65-F5344CB8AC3E}">
        <p14:creationId xmlns:p14="http://schemas.microsoft.com/office/powerpoint/2010/main" val="491622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0BB05F96-1816-451D-9F00-D90231A0AE77}" type="datetimeFigureOut">
              <a:rPr lang="tr-TR" smtClean="0"/>
              <a:t>25.04.2019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E8D5AD0-56AB-4D95-BB55-E99DADB717EF}" type="slidenum">
              <a:rPr lang="tr-TR" smtClean="0"/>
              <a:t>‹#›</a:t>
            </a:fld>
            <a:endParaRPr lang="tr-TR"/>
          </a:p>
        </p:txBody>
      </p:sp>
    </p:spTree>
    <p:extLst>
      <p:ext uri="{BB962C8B-B14F-4D97-AF65-F5344CB8AC3E}">
        <p14:creationId xmlns:p14="http://schemas.microsoft.com/office/powerpoint/2010/main" val="15786455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tr-TR" smtClean="0"/>
              <a:t>Resim eklemek için simgeyi tıklatın</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0BB05F96-1816-451D-9F00-D90231A0AE77}" type="datetimeFigureOut">
              <a:rPr lang="tr-TR" smtClean="0"/>
              <a:t>25.04.2019</a:t>
            </a:fld>
            <a:endParaRPr lang="tr-TR"/>
          </a:p>
        </p:txBody>
      </p:sp>
      <p:sp>
        <p:nvSpPr>
          <p:cNvPr id="6" name="Footer Placeholder 5"/>
          <p:cNvSpPr>
            <a:spLocks noGrp="1"/>
          </p:cNvSpPr>
          <p:nvPr>
            <p:ph type="ftr" sz="quarter" idx="11"/>
          </p:nvPr>
        </p:nvSpPr>
        <p:spPr/>
        <p:txBody>
          <a:bodyPr/>
          <a:lstStyle/>
          <a:p>
            <a:endParaRPr lang="tr-T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E8D5AD0-56AB-4D95-BB55-E99DADB717EF}" type="slidenum">
              <a:rPr lang="tr-TR" smtClean="0"/>
              <a:t>‹#›</a:t>
            </a:fld>
            <a:endParaRPr lang="tr-TR"/>
          </a:p>
        </p:txBody>
      </p:sp>
    </p:spTree>
    <p:extLst>
      <p:ext uri="{BB962C8B-B14F-4D97-AF65-F5344CB8AC3E}">
        <p14:creationId xmlns:p14="http://schemas.microsoft.com/office/powerpoint/2010/main" val="35384599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0BB05F96-1816-451D-9F00-D90231A0AE77}" type="datetimeFigureOut">
              <a:rPr lang="tr-TR" smtClean="0"/>
              <a:t>25.04.2019</a:t>
            </a:fld>
            <a:endParaRPr lang="tr-TR"/>
          </a:p>
        </p:txBody>
      </p:sp>
      <p:sp>
        <p:nvSpPr>
          <p:cNvPr id="6" name="Footer Placeholder 5"/>
          <p:cNvSpPr>
            <a:spLocks noGrp="1"/>
          </p:cNvSpPr>
          <p:nvPr>
            <p:ph type="ftr" sz="quarter" idx="11"/>
          </p:nvPr>
        </p:nvSpPr>
        <p:spPr/>
        <p:txBody>
          <a:bodyPr/>
          <a:lstStyle/>
          <a:p>
            <a:endParaRPr lang="tr-T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E8D5AD0-56AB-4D95-BB55-E99DADB717EF}" type="slidenum">
              <a:rPr lang="tr-TR" smtClean="0"/>
              <a:t>‹#›</a:t>
            </a:fld>
            <a:endParaRPr lang="tr-TR"/>
          </a:p>
        </p:txBody>
      </p:sp>
    </p:spTree>
    <p:extLst>
      <p:ext uri="{BB962C8B-B14F-4D97-AF65-F5344CB8AC3E}">
        <p14:creationId xmlns:p14="http://schemas.microsoft.com/office/powerpoint/2010/main" val="33038337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Başlık ve Resim Yazısı">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tr-TR" smtClean="0"/>
              <a:t>Asıl başlık stili için tıklatın</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0BB05F96-1816-451D-9F00-D90231A0AE77}" type="datetimeFigureOut">
              <a:rPr lang="tr-TR" smtClean="0"/>
              <a:t>25.04.2019</a:t>
            </a:fld>
            <a:endParaRPr lang="tr-TR"/>
          </a:p>
        </p:txBody>
      </p:sp>
      <p:sp>
        <p:nvSpPr>
          <p:cNvPr id="5" name="Footer Placeholder 4"/>
          <p:cNvSpPr>
            <a:spLocks noGrp="1"/>
          </p:cNvSpPr>
          <p:nvPr>
            <p:ph type="ftr" sz="quarter" idx="11"/>
          </p:nvPr>
        </p:nvSpPr>
        <p:spPr/>
        <p:txBody>
          <a:bodyPr/>
          <a:lstStyle/>
          <a:p>
            <a:endParaRPr lang="tr-T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E8D5AD0-56AB-4D95-BB55-E99DADB717EF}" type="slidenum">
              <a:rPr lang="tr-TR" smtClean="0"/>
              <a:t>‹#›</a:t>
            </a:fld>
            <a:endParaRPr lang="tr-TR"/>
          </a:p>
        </p:txBody>
      </p:sp>
    </p:spTree>
    <p:extLst>
      <p:ext uri="{BB962C8B-B14F-4D97-AF65-F5344CB8AC3E}">
        <p14:creationId xmlns:p14="http://schemas.microsoft.com/office/powerpoint/2010/main" val="12479133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Resim Yazılı Alıntı">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tr-TR" smtClean="0"/>
              <a:t>Asıl başlık stili için tıklatın</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0BB05F96-1816-451D-9F00-D90231A0AE77}" type="datetimeFigureOut">
              <a:rPr lang="tr-TR" smtClean="0"/>
              <a:t>25.04.2019</a:t>
            </a:fld>
            <a:endParaRPr lang="tr-TR"/>
          </a:p>
        </p:txBody>
      </p:sp>
      <p:sp>
        <p:nvSpPr>
          <p:cNvPr id="5" name="Footer Placeholder 4"/>
          <p:cNvSpPr>
            <a:spLocks noGrp="1"/>
          </p:cNvSpPr>
          <p:nvPr>
            <p:ph type="ftr" sz="quarter" idx="11"/>
          </p:nvPr>
        </p:nvSpPr>
        <p:spPr/>
        <p:txBody>
          <a:bodyPr/>
          <a:lstStyle/>
          <a:p>
            <a:endParaRPr lang="tr-T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E8D5AD0-56AB-4D95-BB55-E99DADB717EF}" type="slidenum">
              <a:rPr lang="tr-TR" smtClean="0"/>
              <a:t>‹#›</a:t>
            </a:fld>
            <a:endParaRPr lang="tr-TR"/>
          </a:p>
        </p:txBody>
      </p:sp>
    </p:spTree>
    <p:extLst>
      <p:ext uri="{BB962C8B-B14F-4D97-AF65-F5344CB8AC3E}">
        <p14:creationId xmlns:p14="http://schemas.microsoft.com/office/powerpoint/2010/main" val="20207525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İsim Kartı">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0BB05F96-1816-451D-9F00-D90231A0AE77}" type="datetimeFigureOut">
              <a:rPr lang="tr-TR" smtClean="0"/>
              <a:t>25.04.2019</a:t>
            </a:fld>
            <a:endParaRPr lang="tr-TR"/>
          </a:p>
        </p:txBody>
      </p:sp>
      <p:sp>
        <p:nvSpPr>
          <p:cNvPr id="5" name="Footer Placeholder 4"/>
          <p:cNvSpPr>
            <a:spLocks noGrp="1"/>
          </p:cNvSpPr>
          <p:nvPr>
            <p:ph type="ftr" sz="quarter" idx="11"/>
          </p:nvPr>
        </p:nvSpPr>
        <p:spPr/>
        <p:txBody>
          <a:bodyPr/>
          <a:lstStyle/>
          <a:p>
            <a:endParaRPr lang="tr-T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E8D5AD0-56AB-4D95-BB55-E99DADB717EF}" type="slidenum">
              <a:rPr lang="tr-TR" smtClean="0"/>
              <a:t>‹#›</a:t>
            </a:fld>
            <a:endParaRPr lang="tr-TR"/>
          </a:p>
        </p:txBody>
      </p:sp>
    </p:spTree>
    <p:extLst>
      <p:ext uri="{BB962C8B-B14F-4D97-AF65-F5344CB8AC3E}">
        <p14:creationId xmlns:p14="http://schemas.microsoft.com/office/powerpoint/2010/main" val="9024519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0BB05F96-1816-451D-9F00-D90231A0AE77}" type="datetimeFigureOut">
              <a:rPr lang="tr-TR" smtClean="0"/>
              <a:t>25.04.2019</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3E8D5AD0-56AB-4D95-BB55-E99DADB717EF}" type="slidenum">
              <a:rPr lang="tr-TR" smtClean="0"/>
              <a:t>‹#›</a:t>
            </a:fld>
            <a:endParaRPr lang="tr-TR"/>
          </a:p>
        </p:txBody>
      </p:sp>
    </p:spTree>
    <p:extLst>
      <p:ext uri="{BB962C8B-B14F-4D97-AF65-F5344CB8AC3E}">
        <p14:creationId xmlns:p14="http://schemas.microsoft.com/office/powerpoint/2010/main" val="34362627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0BB05F96-1816-451D-9F00-D90231A0AE77}" type="datetimeFigureOut">
              <a:rPr lang="tr-TR" smtClean="0"/>
              <a:t>25.04.2019</a:t>
            </a:fld>
            <a:endParaRPr lang="tr-TR"/>
          </a:p>
        </p:txBody>
      </p:sp>
      <p:sp>
        <p:nvSpPr>
          <p:cNvPr id="8" name="Footer Placeholder 7"/>
          <p:cNvSpPr>
            <a:spLocks noGrp="1"/>
          </p:cNvSpPr>
          <p:nvPr>
            <p:ph type="ftr" sz="quarter" idx="11"/>
          </p:nvPr>
        </p:nvSpPr>
        <p:spPr>
          <a:xfrm>
            <a:off x="561111" y="6391838"/>
            <a:ext cx="3644282" cy="304801"/>
          </a:xfrm>
        </p:spPr>
        <p:txBody>
          <a:bodyPr/>
          <a:lstStyle/>
          <a:p>
            <a:endParaRPr lang="tr-TR"/>
          </a:p>
        </p:txBody>
      </p:sp>
      <p:sp>
        <p:nvSpPr>
          <p:cNvPr id="9" name="Slide Number Placeholder 8"/>
          <p:cNvSpPr>
            <a:spLocks noGrp="1"/>
          </p:cNvSpPr>
          <p:nvPr>
            <p:ph type="sldNum" sz="quarter" idx="12"/>
          </p:nvPr>
        </p:nvSpPr>
        <p:spPr/>
        <p:txBody>
          <a:bodyPr/>
          <a:lstStyle/>
          <a:p>
            <a:fld id="{3E8D5AD0-56AB-4D95-BB55-E99DADB717EF}" type="slidenum">
              <a:rPr lang="tr-TR" smtClean="0"/>
              <a:t>‹#›</a:t>
            </a:fld>
            <a:endParaRPr lang="tr-TR"/>
          </a:p>
        </p:txBody>
      </p:sp>
    </p:spTree>
    <p:extLst>
      <p:ext uri="{BB962C8B-B14F-4D97-AF65-F5344CB8AC3E}">
        <p14:creationId xmlns:p14="http://schemas.microsoft.com/office/powerpoint/2010/main" val="38643138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0BB05F96-1816-451D-9F00-D90231A0AE77}" type="datetimeFigureOut">
              <a:rPr lang="tr-TR" smtClean="0"/>
              <a:t>25.04.2019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E8D5AD0-56AB-4D95-BB55-E99DADB717EF}" type="slidenum">
              <a:rPr lang="tr-TR" smtClean="0"/>
              <a:t>‹#›</a:t>
            </a:fld>
            <a:endParaRPr lang="tr-TR"/>
          </a:p>
        </p:txBody>
      </p:sp>
    </p:spTree>
    <p:extLst>
      <p:ext uri="{BB962C8B-B14F-4D97-AF65-F5344CB8AC3E}">
        <p14:creationId xmlns:p14="http://schemas.microsoft.com/office/powerpoint/2010/main" val="4174179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0BB05F96-1816-451D-9F00-D90231A0AE77}" type="datetimeFigureOut">
              <a:rPr lang="tr-TR" smtClean="0"/>
              <a:t>25.04.2019</a:t>
            </a:fld>
            <a:endParaRPr lang="tr-TR"/>
          </a:p>
        </p:txBody>
      </p:sp>
      <p:sp>
        <p:nvSpPr>
          <p:cNvPr id="5" name="Footer Placeholder 4"/>
          <p:cNvSpPr>
            <a:spLocks noGrp="1"/>
          </p:cNvSpPr>
          <p:nvPr>
            <p:ph type="ftr" sz="quarter" idx="11"/>
          </p:nvPr>
        </p:nvSpPr>
        <p:spPr/>
        <p:txBody>
          <a:bodyPr/>
          <a:lstStyle/>
          <a:p>
            <a:endParaRPr lang="tr-T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E8D5AD0-56AB-4D95-BB55-E99DADB717EF}" type="slidenum">
              <a:rPr lang="tr-TR" smtClean="0"/>
              <a:t>‹#›</a:t>
            </a:fld>
            <a:endParaRPr lang="tr-TR"/>
          </a:p>
        </p:txBody>
      </p:sp>
    </p:spTree>
    <p:extLst>
      <p:ext uri="{BB962C8B-B14F-4D97-AF65-F5344CB8AC3E}">
        <p14:creationId xmlns:p14="http://schemas.microsoft.com/office/powerpoint/2010/main" val="1671995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0BB05F96-1816-451D-9F00-D90231A0AE77}" type="datetimeFigureOut">
              <a:rPr lang="tr-TR" smtClean="0"/>
              <a:t>25.04.2019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E8D5AD0-56AB-4D95-BB55-E99DADB717EF}" type="slidenum">
              <a:rPr lang="tr-TR" smtClean="0"/>
              <a:t>‹#›</a:t>
            </a:fld>
            <a:endParaRPr lang="tr-TR"/>
          </a:p>
        </p:txBody>
      </p:sp>
    </p:spTree>
    <p:extLst>
      <p:ext uri="{BB962C8B-B14F-4D97-AF65-F5344CB8AC3E}">
        <p14:creationId xmlns:p14="http://schemas.microsoft.com/office/powerpoint/2010/main" val="3458147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0BB05F96-1816-451D-9F00-D90231A0AE77}" type="datetimeFigureOut">
              <a:rPr lang="tr-TR" smtClean="0"/>
              <a:t>25.04.2019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E8D5AD0-56AB-4D95-BB55-E99DADB717EF}" type="slidenum">
              <a:rPr lang="tr-TR" smtClean="0"/>
              <a:t>‹#›</a:t>
            </a:fld>
            <a:endParaRPr lang="tr-TR"/>
          </a:p>
        </p:txBody>
      </p:sp>
    </p:spTree>
    <p:extLst>
      <p:ext uri="{BB962C8B-B14F-4D97-AF65-F5344CB8AC3E}">
        <p14:creationId xmlns:p14="http://schemas.microsoft.com/office/powerpoint/2010/main" val="2247618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0BB05F96-1816-451D-9F00-D90231A0AE77}" type="datetimeFigureOut">
              <a:rPr lang="tr-TR" smtClean="0"/>
              <a:t>25.04.2019</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3E8D5AD0-56AB-4D95-BB55-E99DADB717EF}" type="slidenum">
              <a:rPr lang="tr-TR" smtClean="0"/>
              <a:t>‹#›</a:t>
            </a:fld>
            <a:endParaRPr lang="tr-TR"/>
          </a:p>
        </p:txBody>
      </p:sp>
    </p:spTree>
    <p:extLst>
      <p:ext uri="{BB962C8B-B14F-4D97-AF65-F5344CB8AC3E}">
        <p14:creationId xmlns:p14="http://schemas.microsoft.com/office/powerpoint/2010/main" val="1103784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0BB05F96-1816-451D-9F00-D90231A0AE77}" type="datetimeFigureOut">
              <a:rPr lang="tr-TR" smtClean="0"/>
              <a:t>25.04.2019</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3E8D5AD0-56AB-4D95-BB55-E99DADB717EF}" type="slidenum">
              <a:rPr lang="tr-TR" smtClean="0"/>
              <a:t>‹#›</a:t>
            </a:fld>
            <a:endParaRPr lang="tr-TR"/>
          </a:p>
        </p:txBody>
      </p:sp>
    </p:spTree>
    <p:extLst>
      <p:ext uri="{BB962C8B-B14F-4D97-AF65-F5344CB8AC3E}">
        <p14:creationId xmlns:p14="http://schemas.microsoft.com/office/powerpoint/2010/main" val="834301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0BB05F96-1816-451D-9F00-D90231A0AE77}" type="datetimeFigureOut">
              <a:rPr lang="tr-TR" smtClean="0"/>
              <a:t>25.04.2019</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3E8D5AD0-56AB-4D95-BB55-E99DADB717EF}" type="slidenum">
              <a:rPr lang="tr-TR" smtClean="0"/>
              <a:t>‹#›</a:t>
            </a:fld>
            <a:endParaRPr lang="tr-TR"/>
          </a:p>
        </p:txBody>
      </p:sp>
    </p:spTree>
    <p:extLst>
      <p:ext uri="{BB962C8B-B14F-4D97-AF65-F5344CB8AC3E}">
        <p14:creationId xmlns:p14="http://schemas.microsoft.com/office/powerpoint/2010/main" val="816305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0BB05F96-1816-451D-9F00-D90231A0AE77}" type="datetimeFigureOut">
              <a:rPr lang="tr-TR" smtClean="0"/>
              <a:t>25.04.2019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E8D5AD0-56AB-4D95-BB55-E99DADB717EF}" type="slidenum">
              <a:rPr lang="tr-TR" smtClean="0"/>
              <a:t>‹#›</a:t>
            </a:fld>
            <a:endParaRPr lang="tr-TR"/>
          </a:p>
        </p:txBody>
      </p:sp>
    </p:spTree>
    <p:extLst>
      <p:ext uri="{BB962C8B-B14F-4D97-AF65-F5344CB8AC3E}">
        <p14:creationId xmlns:p14="http://schemas.microsoft.com/office/powerpoint/2010/main" val="14717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0BB05F96-1816-451D-9F00-D90231A0AE77}" type="datetimeFigureOut">
              <a:rPr lang="tr-TR" smtClean="0"/>
              <a:t>25.04.2019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E8D5AD0-56AB-4D95-BB55-E99DADB717EF}" type="slidenum">
              <a:rPr lang="tr-TR" smtClean="0"/>
              <a:t>‹#›</a:t>
            </a:fld>
            <a:endParaRPr lang="tr-TR"/>
          </a:p>
        </p:txBody>
      </p:sp>
    </p:spTree>
    <p:extLst>
      <p:ext uri="{BB962C8B-B14F-4D97-AF65-F5344CB8AC3E}">
        <p14:creationId xmlns:p14="http://schemas.microsoft.com/office/powerpoint/2010/main" val="4263664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jpe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B05F96-1816-451D-9F00-D90231A0AE77}" type="datetimeFigureOut">
              <a:rPr lang="tr-TR" smtClean="0"/>
              <a:t>25.04.2019</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8D5AD0-56AB-4D95-BB55-E99DADB717EF}" type="slidenum">
              <a:rPr lang="tr-TR" smtClean="0"/>
              <a:t>‹#›</a:t>
            </a:fld>
            <a:endParaRPr lang="tr-TR"/>
          </a:p>
        </p:txBody>
      </p:sp>
    </p:spTree>
    <p:extLst>
      <p:ext uri="{BB962C8B-B14F-4D97-AF65-F5344CB8AC3E}">
        <p14:creationId xmlns:p14="http://schemas.microsoft.com/office/powerpoint/2010/main" val="17570972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0BB05F96-1816-451D-9F00-D90231A0AE77}" type="datetimeFigureOut">
              <a:rPr lang="tr-TR" smtClean="0"/>
              <a:t>25.04.2019</a:t>
            </a:fld>
            <a:endParaRPr lang="tr-TR"/>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tr-T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3E8D5AD0-56AB-4D95-BB55-E99DADB717EF}" type="slidenum">
              <a:rPr lang="tr-TR" smtClean="0"/>
              <a:t>‹#›</a:t>
            </a:fld>
            <a:endParaRPr lang="tr-TR"/>
          </a:p>
        </p:txBody>
      </p:sp>
    </p:spTree>
    <p:extLst>
      <p:ext uri="{BB962C8B-B14F-4D97-AF65-F5344CB8AC3E}">
        <p14:creationId xmlns:p14="http://schemas.microsoft.com/office/powerpoint/2010/main" val="34242156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427747" y="0"/>
            <a:ext cx="9144000" cy="1284122"/>
          </a:xfrm>
        </p:spPr>
        <p:txBody>
          <a:bodyPr>
            <a:normAutofit fontScale="90000"/>
          </a:bodyPr>
          <a:lstStyle/>
          <a:p>
            <a:r>
              <a:rPr lang="tr-TR" dirty="0" smtClean="0"/>
              <a:t>STRATEJİK PLANLAMA VE KALİTE </a:t>
            </a:r>
            <a:endParaRPr lang="tr-TR" dirty="0"/>
          </a:p>
        </p:txBody>
      </p:sp>
      <p:sp>
        <p:nvSpPr>
          <p:cNvPr id="3" name="Alt Başlık 2"/>
          <p:cNvSpPr>
            <a:spLocks noGrp="1"/>
          </p:cNvSpPr>
          <p:nvPr>
            <p:ph type="subTitle" idx="1"/>
          </p:nvPr>
        </p:nvSpPr>
        <p:spPr>
          <a:xfrm>
            <a:off x="192505" y="5202238"/>
            <a:ext cx="11999495" cy="1655762"/>
          </a:xfrm>
        </p:spPr>
        <p:txBody>
          <a:bodyPr>
            <a:normAutofit/>
          </a:bodyPr>
          <a:lstStyle/>
          <a:p>
            <a:pPr algn="just"/>
            <a:r>
              <a:rPr lang="tr-TR" dirty="0"/>
              <a:t>Yükseköğretim Kalite </a:t>
            </a:r>
            <a:r>
              <a:rPr lang="tr-TR" dirty="0" smtClean="0"/>
              <a:t>Kurulu tarafından </a:t>
            </a:r>
            <a:r>
              <a:rPr lang="tr-TR" dirty="0"/>
              <a:t>periyodik olarak yürütülen Kurumsal Dış Değerlendirme Programı </a:t>
            </a:r>
            <a:r>
              <a:rPr lang="tr-TR" dirty="0" smtClean="0"/>
              <a:t>kapsamında, </a:t>
            </a:r>
            <a:r>
              <a:rPr lang="tr-TR" dirty="0"/>
              <a:t>2019 yılı Kurumsal Dış Değerlendirme Programına </a:t>
            </a:r>
            <a:r>
              <a:rPr lang="tr-TR" dirty="0" smtClean="0"/>
              <a:t>dâhil edildik</a:t>
            </a:r>
          </a:p>
          <a:p>
            <a:pPr algn="just"/>
            <a:r>
              <a:rPr lang="tr-TR" dirty="0" smtClean="0"/>
              <a:t> Kurulumuz </a:t>
            </a:r>
            <a:r>
              <a:rPr lang="tr-TR" dirty="0"/>
              <a:t>tarafından </a:t>
            </a:r>
            <a:r>
              <a:rPr lang="tr-TR" dirty="0" smtClean="0"/>
              <a:t>değerlendirme </a:t>
            </a:r>
            <a:r>
              <a:rPr lang="tr-TR" dirty="0"/>
              <a:t>takımı </a:t>
            </a:r>
            <a:r>
              <a:rPr lang="tr-TR" dirty="0" smtClean="0"/>
              <a:t>Nisan-Mayıs ayları </a:t>
            </a:r>
            <a:r>
              <a:rPr lang="tr-TR" dirty="0"/>
              <a:t>içerisinde Ü</a:t>
            </a:r>
            <a:r>
              <a:rPr lang="tr-TR" dirty="0" smtClean="0"/>
              <a:t>niversitemizi değerlendirecektir.</a:t>
            </a:r>
            <a:endParaRPr lang="tr-TR"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95849" y="0"/>
            <a:ext cx="596151" cy="596151"/>
          </a:xfrm>
          <a:prstGeom prst="rect">
            <a:avLst/>
          </a:prstGeom>
        </p:spPr>
      </p:pic>
      <p:grpSp>
        <p:nvGrpSpPr>
          <p:cNvPr id="7" name="Grup 6"/>
          <p:cNvGrpSpPr/>
          <p:nvPr/>
        </p:nvGrpSpPr>
        <p:grpSpPr>
          <a:xfrm>
            <a:off x="4024562" y="1267995"/>
            <a:ext cx="3950370" cy="3950370"/>
            <a:chOff x="4024562" y="1267995"/>
            <a:chExt cx="3950370" cy="3950370"/>
          </a:xfrm>
        </p:grpSpPr>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24562" y="1267995"/>
              <a:ext cx="3950370" cy="3950370"/>
            </a:xfrm>
            <a:prstGeom prst="rect">
              <a:avLst/>
            </a:prstGeom>
          </p:spPr>
        </p:pic>
        <p:pic>
          <p:nvPicPr>
            <p:cNvPr id="1026" name="Picture 2" descr="Ä°lgili resi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19963" y="1985211"/>
              <a:ext cx="1359568" cy="135956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93955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0" y="199109"/>
            <a:ext cx="11141242" cy="794084"/>
          </a:xfrm>
        </p:spPr>
        <p:txBody>
          <a:bodyPr>
            <a:noAutofit/>
          </a:bodyPr>
          <a:lstStyle/>
          <a:p>
            <a:r>
              <a:rPr lang="tr-TR" sz="4400" dirty="0" smtClean="0"/>
              <a:t>Ara sınav haftası sonu Gümüşhane OTOGARI!!!</a:t>
            </a:r>
            <a:endParaRPr lang="tr-TR" sz="4400"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73207" y="871938"/>
            <a:ext cx="7712243" cy="5784182"/>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95585" y="0"/>
            <a:ext cx="596151" cy="596151"/>
          </a:xfrm>
          <a:prstGeom prst="rect">
            <a:avLst/>
          </a:prstGeom>
        </p:spPr>
      </p:pic>
    </p:spTree>
    <p:extLst>
      <p:ext uri="{BB962C8B-B14F-4D97-AF65-F5344CB8AC3E}">
        <p14:creationId xmlns:p14="http://schemas.microsoft.com/office/powerpoint/2010/main" val="38403991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259114" y="23266"/>
            <a:ext cx="4251158" cy="1325563"/>
          </a:xfrm>
        </p:spPr>
        <p:txBody>
          <a:bodyPr/>
          <a:lstStyle/>
          <a:p>
            <a:r>
              <a:rPr lang="tr-TR" b="1" u="sng" dirty="0" smtClean="0"/>
              <a:t>PUKÖ DÖNGÜSÜ</a:t>
            </a:r>
            <a:endParaRPr lang="tr-TR" b="1" u="sng" dirty="0"/>
          </a:p>
        </p:txBody>
      </p:sp>
      <p:grpSp>
        <p:nvGrpSpPr>
          <p:cNvPr id="10" name="Grup 9"/>
          <p:cNvGrpSpPr/>
          <p:nvPr/>
        </p:nvGrpSpPr>
        <p:grpSpPr>
          <a:xfrm>
            <a:off x="3192380" y="1323474"/>
            <a:ext cx="6685546" cy="5269831"/>
            <a:chOff x="1110917" y="1780674"/>
            <a:chExt cx="5265820" cy="4517856"/>
          </a:xfrm>
        </p:grpSpPr>
        <p:sp>
          <p:nvSpPr>
            <p:cNvPr id="4" name="Pasta 3"/>
            <p:cNvSpPr/>
            <p:nvPr/>
          </p:nvSpPr>
          <p:spPr>
            <a:xfrm>
              <a:off x="1110917" y="1864894"/>
              <a:ext cx="1680410" cy="1263315"/>
            </a:xfrm>
            <a:prstGeom prst="pie">
              <a:avLst>
                <a:gd name="adj1" fmla="val 21436367"/>
                <a:gd name="adj2" fmla="val 162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dirty="0" smtClean="0">
                  <a:solidFill>
                    <a:schemeClr val="tx1"/>
                  </a:solidFill>
                </a:rPr>
                <a:t> </a:t>
              </a:r>
              <a:r>
                <a:rPr lang="tr-TR" sz="2800" dirty="0" smtClean="0">
                  <a:solidFill>
                    <a:schemeClr val="accent2">
                      <a:lumMod val="75000"/>
                    </a:schemeClr>
                  </a:solidFill>
                </a:rPr>
                <a:t>PLANLA</a:t>
              </a:r>
              <a:endParaRPr lang="tr-TR" sz="2800" dirty="0">
                <a:solidFill>
                  <a:schemeClr val="accent2">
                    <a:lumMod val="75000"/>
                  </a:schemeClr>
                </a:solidFill>
              </a:endParaRPr>
            </a:p>
          </p:txBody>
        </p:sp>
        <p:sp>
          <p:nvSpPr>
            <p:cNvPr id="5" name="Akış Çizelgesi: Çok Sayıda Belge 4"/>
            <p:cNvSpPr/>
            <p:nvPr/>
          </p:nvSpPr>
          <p:spPr>
            <a:xfrm>
              <a:off x="4788568" y="1780674"/>
              <a:ext cx="1588169" cy="1540042"/>
            </a:xfrm>
            <a:prstGeom prst="flowChartMulti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ln w="0"/>
                  <a:solidFill>
                    <a:srgbClr val="C00000"/>
                  </a:solidFill>
                  <a:effectLst>
                    <a:outerShdw blurRad="38100" dist="25400" dir="5400000" algn="ctr" rotWithShape="0">
                      <a:srgbClr val="6E747A">
                        <a:alpha val="43000"/>
                      </a:srgbClr>
                    </a:outerShdw>
                  </a:effectLst>
                </a:rPr>
                <a:t>U Y G U L A</a:t>
              </a:r>
              <a:endParaRPr lang="tr-TR" dirty="0">
                <a:ln w="0"/>
                <a:solidFill>
                  <a:srgbClr val="C00000"/>
                </a:solidFill>
                <a:effectLst>
                  <a:outerShdw blurRad="38100" dist="25400" dir="5400000" algn="ctr" rotWithShape="0">
                    <a:srgbClr val="6E747A">
                      <a:alpha val="43000"/>
                    </a:srgbClr>
                  </a:outerShdw>
                </a:effectLst>
              </a:endParaRPr>
            </a:p>
          </p:txBody>
        </p:sp>
        <p:sp>
          <p:nvSpPr>
            <p:cNvPr id="6" name="Küp 5"/>
            <p:cNvSpPr/>
            <p:nvPr/>
          </p:nvSpPr>
          <p:spPr>
            <a:xfrm>
              <a:off x="4499811" y="4770520"/>
              <a:ext cx="1876926" cy="152801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smtClean="0">
                  <a:solidFill>
                    <a:srgbClr val="C00000"/>
                  </a:solidFill>
                </a:rPr>
                <a:t>KONRTOL</a:t>
              </a:r>
            </a:p>
            <a:p>
              <a:r>
                <a:rPr lang="tr-TR" b="1" dirty="0" smtClean="0">
                  <a:solidFill>
                    <a:srgbClr val="C00000"/>
                  </a:solidFill>
                </a:rPr>
                <a:t> ET</a:t>
              </a:r>
              <a:endParaRPr lang="tr-TR" b="1" dirty="0">
                <a:solidFill>
                  <a:srgbClr val="C00000"/>
                </a:solidFill>
              </a:endParaRPr>
            </a:p>
          </p:txBody>
        </p:sp>
        <p:sp>
          <p:nvSpPr>
            <p:cNvPr id="7" name="Akış Çizelgesi: Sıralı Erişimli Depolama 6"/>
            <p:cNvSpPr/>
            <p:nvPr/>
          </p:nvSpPr>
          <p:spPr>
            <a:xfrm>
              <a:off x="1167064" y="5197641"/>
              <a:ext cx="1660358" cy="1082843"/>
            </a:xfrm>
            <a:prstGeom prst="flowChartMagnetic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rgbClr val="C00000"/>
                  </a:solidFill>
                </a:rPr>
                <a:t>     ÖNLEM </a:t>
              </a:r>
            </a:p>
            <a:p>
              <a:pPr algn="ctr"/>
              <a:r>
                <a:rPr lang="tr-TR" dirty="0" smtClean="0">
                  <a:solidFill>
                    <a:srgbClr val="C00000"/>
                  </a:solidFill>
                </a:rPr>
                <a:t>AL</a:t>
              </a:r>
              <a:endParaRPr lang="tr-TR" dirty="0">
                <a:solidFill>
                  <a:srgbClr val="C00000"/>
                </a:solidFill>
              </a:endParaRPr>
            </a:p>
          </p:txBody>
        </p:sp>
        <p:sp>
          <p:nvSpPr>
            <p:cNvPr id="8" name="Düzlem 7"/>
            <p:cNvSpPr/>
            <p:nvPr/>
          </p:nvSpPr>
          <p:spPr>
            <a:xfrm>
              <a:off x="1155032" y="1780674"/>
              <a:ext cx="5221705" cy="4499810"/>
            </a:xfrm>
            <a:prstGeom prst="plaqu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örtlü Ok 8"/>
            <p:cNvSpPr/>
            <p:nvPr/>
          </p:nvSpPr>
          <p:spPr>
            <a:xfrm rot="18779092">
              <a:off x="2097859" y="2562959"/>
              <a:ext cx="3077237" cy="2830671"/>
            </a:xfrm>
            <a:prstGeom prst="quadArrow">
              <a:avLst>
                <a:gd name="adj1" fmla="val 10962"/>
                <a:gd name="adj2" fmla="val 12885"/>
                <a:gd name="adj3" fmla="val 2955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rgbClr val="C00000"/>
                  </a:solidFill>
                </a:rPr>
                <a:t>PUKO DÖNGÜSÜ</a:t>
              </a:r>
              <a:endParaRPr lang="tr-TR" dirty="0">
                <a:solidFill>
                  <a:srgbClr val="C00000"/>
                </a:solidFill>
              </a:endParaRPr>
            </a:p>
          </p:txBody>
        </p:sp>
      </p:grpSp>
      <p:pic>
        <p:nvPicPr>
          <p:cNvPr id="11" name="Resim 10" descr="Trabzonspor Saat 5 by CreativeTR on DeviantAr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39491" y="1421712"/>
            <a:ext cx="624318" cy="634030"/>
          </a:xfrm>
          <a:prstGeom prst="rect">
            <a:avLst/>
          </a:prstGeom>
        </p:spPr>
      </p:pic>
      <p:pic>
        <p:nvPicPr>
          <p:cNvPr id="12" name="Resim 11" descr="Spring Uygulama Çatısı Eğitimi Gerçekleştirildi - TMMOB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3028" y="2570447"/>
            <a:ext cx="870809" cy="649705"/>
          </a:xfrm>
          <a:prstGeom prst="rect">
            <a:avLst/>
          </a:prstGeom>
        </p:spPr>
      </p:pic>
      <p:pic>
        <p:nvPicPr>
          <p:cNvPr id="13" name="Resim 12" descr="Kalite Kontrol"/>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81335" y="4810965"/>
            <a:ext cx="1152494" cy="639340"/>
          </a:xfrm>
          <a:prstGeom prst="rect">
            <a:avLst/>
          </a:prstGeom>
        </p:spPr>
      </p:pic>
      <p:pic>
        <p:nvPicPr>
          <p:cNvPr id="14" name="Resim 13" descr="Meeting Conference Personal · Free image on Pixabay"/>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12594" y="5872163"/>
            <a:ext cx="1083406" cy="721142"/>
          </a:xfrm>
          <a:prstGeom prst="rect">
            <a:avLst/>
          </a:prstGeom>
        </p:spPr>
      </p:pic>
    </p:spTree>
    <p:extLst>
      <p:ext uri="{BB962C8B-B14F-4D97-AF65-F5344CB8AC3E}">
        <p14:creationId xmlns:p14="http://schemas.microsoft.com/office/powerpoint/2010/main" val="26692768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76200" y="0"/>
            <a:ext cx="12192000" cy="4846320"/>
          </a:xfrm>
        </p:spPr>
        <p:txBody>
          <a:bodyPr>
            <a:normAutofit/>
          </a:bodyPr>
          <a:lstStyle/>
          <a:p>
            <a:pPr algn="ctr"/>
            <a:r>
              <a:rPr lang="tr-TR" b="1" dirty="0" smtClean="0"/>
              <a:t>YÜKSEKÖĞRETİMDE DİJİTAL </a:t>
            </a:r>
            <a:r>
              <a:rPr lang="tr-TR" b="1" dirty="0"/>
              <a:t>DÖNÜŞÜM</a:t>
            </a:r>
            <a:r>
              <a:rPr lang="tr-TR" dirty="0"/>
              <a:t/>
            </a:r>
            <a:br>
              <a:rPr lang="tr-TR" dirty="0"/>
            </a:br>
            <a:endParaRPr lang="tr-TR" dirty="0"/>
          </a:p>
        </p:txBody>
      </p:sp>
    </p:spTree>
    <p:extLst>
      <p:ext uri="{BB962C8B-B14F-4D97-AF65-F5344CB8AC3E}">
        <p14:creationId xmlns:p14="http://schemas.microsoft.com/office/powerpoint/2010/main" val="766580306"/>
      </p:ext>
    </p:extLst>
  </p:cSld>
  <p:clrMapOvr>
    <a:masterClrMapping/>
  </p:clrMapOvr>
  <p:transition spd="med">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07818" y="1311442"/>
            <a:ext cx="11912138" cy="4704347"/>
          </a:xfrm>
        </p:spPr>
        <p:txBody>
          <a:bodyPr>
            <a:normAutofit lnSpcReduction="10000"/>
          </a:bodyPr>
          <a:lstStyle/>
          <a:p>
            <a:endParaRPr lang="tr-TR" sz="3200" dirty="0" smtClean="0"/>
          </a:p>
          <a:p>
            <a:endParaRPr lang="tr-TR" sz="3200" dirty="0"/>
          </a:p>
          <a:p>
            <a:endParaRPr lang="tr-TR" sz="3200" dirty="0" smtClean="0"/>
          </a:p>
          <a:p>
            <a:r>
              <a:rPr lang="tr-TR" sz="4000" dirty="0" smtClean="0"/>
              <a:t>Yükseköğretimde </a:t>
            </a:r>
            <a:r>
              <a:rPr lang="tr-TR" sz="4000" dirty="0"/>
              <a:t>dijital dönüşüm; dijital teknolojilerde yaşanan gelişmelerin yükseköğretimde (1) öğrenciler, (2) öğretim elemanları ve (3) kurumlara yansımasını ifade eden bir kavramdır. </a:t>
            </a:r>
          </a:p>
        </p:txBody>
      </p:sp>
    </p:spTree>
    <p:extLst>
      <p:ext uri="{BB962C8B-B14F-4D97-AF65-F5344CB8AC3E}">
        <p14:creationId xmlns:p14="http://schemas.microsoft.com/office/powerpoint/2010/main" val="394749673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36884" y="881805"/>
            <a:ext cx="12128269" cy="5723531"/>
          </a:xfrm>
        </p:spPr>
        <p:txBody>
          <a:bodyPr>
            <a:normAutofit fontScale="92500" lnSpcReduction="20000"/>
          </a:bodyPr>
          <a:lstStyle/>
          <a:p>
            <a:pPr marL="0" indent="0">
              <a:buNone/>
            </a:pPr>
            <a:r>
              <a:rPr lang="tr-TR" sz="3200" b="1" dirty="0">
                <a:solidFill>
                  <a:schemeClr val="accent6"/>
                </a:solidFill>
              </a:rPr>
              <a:t>Eğitim-öğretim dışındaki faaliyetlerin </a:t>
            </a:r>
            <a:r>
              <a:rPr lang="tr-TR" sz="3200" b="1" dirty="0" smtClean="0">
                <a:solidFill>
                  <a:schemeClr val="accent6"/>
                </a:solidFill>
              </a:rPr>
              <a:t>dijitalleşmesi</a:t>
            </a:r>
          </a:p>
          <a:p>
            <a:pPr marL="0" indent="0">
              <a:buNone/>
            </a:pPr>
            <a:endParaRPr lang="tr-TR" sz="3200" b="1" dirty="0">
              <a:solidFill>
                <a:schemeClr val="accent6"/>
              </a:solidFill>
            </a:endParaRPr>
          </a:p>
          <a:p>
            <a:pPr marL="0" indent="0">
              <a:buNone/>
            </a:pPr>
            <a:endParaRPr lang="tr-TR" sz="3200" dirty="0"/>
          </a:p>
          <a:p>
            <a:pPr lvl="0"/>
            <a:r>
              <a:rPr lang="tr-TR" sz="3200" dirty="0"/>
              <a:t>Fiziksel varlıkların ve kampüs yönetiminin dijitalleşmesi (akıllı kampüsler)</a:t>
            </a:r>
          </a:p>
          <a:p>
            <a:pPr lvl="0"/>
            <a:r>
              <a:rPr lang="tr-TR" sz="3200" dirty="0"/>
              <a:t>İletişimin dijitalleşmesi (iç-dış)</a:t>
            </a:r>
          </a:p>
          <a:p>
            <a:pPr lvl="0"/>
            <a:r>
              <a:rPr lang="tr-TR" sz="3200" dirty="0"/>
              <a:t>İdari karar alma süreçlerinin dijitalleşmesi (yönetim sisteminin otomasyonu)</a:t>
            </a:r>
          </a:p>
          <a:p>
            <a:pPr lvl="0"/>
            <a:r>
              <a:rPr lang="tr-TR" sz="3200" dirty="0"/>
              <a:t>Araştırma süreçlerinin dijitalleşmesi (araştırma datasına ulaşma, datanın depolanması)</a:t>
            </a:r>
          </a:p>
          <a:p>
            <a:pPr lvl="0"/>
            <a:r>
              <a:rPr lang="tr-TR" sz="3200" dirty="0"/>
              <a:t>Uluslararası ilişkilerde dijitalleşme (öğrenci değişimi, çift diploma)</a:t>
            </a:r>
          </a:p>
          <a:p>
            <a:endParaRPr lang="tr-TR" dirty="0"/>
          </a:p>
        </p:txBody>
      </p:sp>
    </p:spTree>
    <p:extLst>
      <p:ext uri="{BB962C8B-B14F-4D97-AF65-F5344CB8AC3E}">
        <p14:creationId xmlns:p14="http://schemas.microsoft.com/office/powerpoint/2010/main" val="416235396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down)">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down)">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down)">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24577" y="1017871"/>
            <a:ext cx="11995265" cy="5503245"/>
          </a:xfrm>
        </p:spPr>
        <p:txBody>
          <a:bodyPr>
            <a:normAutofit/>
          </a:bodyPr>
          <a:lstStyle/>
          <a:p>
            <a:pPr marL="0" indent="0">
              <a:buNone/>
            </a:pPr>
            <a:r>
              <a:rPr lang="tr-TR" sz="2800" b="1" dirty="0">
                <a:solidFill>
                  <a:schemeClr val="accent6"/>
                </a:solidFill>
              </a:rPr>
              <a:t>Eğitim-öğretim faaliyetlerinin </a:t>
            </a:r>
            <a:r>
              <a:rPr lang="tr-TR" sz="2800" b="1" dirty="0" smtClean="0">
                <a:solidFill>
                  <a:schemeClr val="accent6"/>
                </a:solidFill>
              </a:rPr>
              <a:t>dijitalleşmesi</a:t>
            </a:r>
            <a:endParaRPr lang="tr-TR" sz="2800" b="1" dirty="0">
              <a:solidFill>
                <a:schemeClr val="accent6"/>
              </a:solidFill>
            </a:endParaRPr>
          </a:p>
          <a:p>
            <a:pPr marL="0" indent="0">
              <a:buNone/>
            </a:pPr>
            <a:endParaRPr lang="tr-TR" sz="2800" dirty="0"/>
          </a:p>
          <a:p>
            <a:r>
              <a:rPr lang="tr-TR" sz="2800" dirty="0"/>
              <a:t>Bugünün 90’lı yılların ortalarından sonra doğan üniversite öğrencileri, internetle büyümüşlerdir. Onlar internetin olmadığı bir dünyayı hiç görmediler, bilmiyorlar. Sosyal medyayı, akıllı telefonları, laptop ve tabletleri etkin olarak kullanıyorlar. İnternet bankacılığı ve sanal alışveriş gibi dijital teknolojiyi yoğun olarak kullanan bu kuşak bu konuda üniversitelerden de belirli bir standart istiyor. Teknoloji eğitiminin gelecekteki kariyerleri için de önemli olduğunu düşünüyor. Dijital teknolojiden etkilenen, onunla büyüyen nesiller bu teknolojinin eğitim öğretim alanında da kullanımını talep ediyor.</a:t>
            </a:r>
          </a:p>
          <a:p>
            <a:endParaRPr lang="tr-TR" sz="1600" dirty="0"/>
          </a:p>
        </p:txBody>
      </p:sp>
    </p:spTree>
    <p:extLst>
      <p:ext uri="{BB962C8B-B14F-4D97-AF65-F5344CB8AC3E}">
        <p14:creationId xmlns:p14="http://schemas.microsoft.com/office/powerpoint/2010/main" val="376173254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395663" y="456198"/>
            <a:ext cx="12115800" cy="6600825"/>
          </a:xfrm>
        </p:spPr>
        <p:txBody>
          <a:bodyPr/>
          <a:lstStyle/>
          <a:p>
            <a:pPr marL="0" indent="0">
              <a:buNone/>
            </a:pPr>
            <a:endParaRPr lang="tr-TR" b="1" dirty="0"/>
          </a:p>
          <a:p>
            <a:pPr marL="0" indent="0">
              <a:buNone/>
            </a:pPr>
            <a:r>
              <a:rPr lang="tr-TR" sz="3600" b="1" dirty="0" smtClean="0">
                <a:solidFill>
                  <a:schemeClr val="accent6"/>
                </a:solidFill>
              </a:rPr>
              <a:t>Dijital </a:t>
            </a:r>
            <a:r>
              <a:rPr lang="tr-TR" sz="3600" b="1" dirty="0">
                <a:solidFill>
                  <a:schemeClr val="accent6"/>
                </a:solidFill>
              </a:rPr>
              <a:t>dönüşümün temel </a:t>
            </a:r>
            <a:r>
              <a:rPr lang="tr-TR" sz="3600" b="1" dirty="0" smtClean="0">
                <a:solidFill>
                  <a:schemeClr val="accent6"/>
                </a:solidFill>
              </a:rPr>
              <a:t>bileşenleri</a:t>
            </a:r>
          </a:p>
          <a:p>
            <a:endParaRPr lang="tr-TR" sz="3600" dirty="0">
              <a:solidFill>
                <a:srgbClr val="FF0000"/>
              </a:solidFill>
            </a:endParaRPr>
          </a:p>
          <a:p>
            <a:pPr lvl="0"/>
            <a:r>
              <a:rPr lang="tr-TR" sz="3600" dirty="0"/>
              <a:t>Dijital eğitimci</a:t>
            </a:r>
          </a:p>
          <a:p>
            <a:pPr lvl="0"/>
            <a:r>
              <a:rPr lang="tr-TR" sz="3600" dirty="0"/>
              <a:t>Dijital öğrenci</a:t>
            </a:r>
          </a:p>
          <a:p>
            <a:pPr lvl="0"/>
            <a:r>
              <a:rPr lang="tr-TR" sz="3600" dirty="0"/>
              <a:t>Dijital beceriler</a:t>
            </a:r>
          </a:p>
          <a:p>
            <a:pPr lvl="0"/>
            <a:r>
              <a:rPr lang="tr-TR" sz="3600" dirty="0"/>
              <a:t>Dijital platformlar ve 7/24 erişim</a:t>
            </a:r>
          </a:p>
          <a:p>
            <a:pPr lvl="0"/>
            <a:r>
              <a:rPr lang="tr-TR" sz="3600" dirty="0"/>
              <a:t>Dijital verinin analizi ve anlık/</a:t>
            </a:r>
            <a:r>
              <a:rPr lang="tr-TR" sz="3600" dirty="0" err="1"/>
              <a:t>yordayıcı</a:t>
            </a:r>
            <a:r>
              <a:rPr lang="tr-TR" sz="3600" dirty="0"/>
              <a:t> kararlar </a:t>
            </a:r>
            <a:r>
              <a:rPr lang="tr-TR" sz="3600" dirty="0" smtClean="0"/>
              <a:t>alınması</a:t>
            </a:r>
            <a:endParaRPr lang="tr-TR" sz="3600" dirty="0"/>
          </a:p>
        </p:txBody>
      </p:sp>
    </p:spTree>
    <p:extLst>
      <p:ext uri="{BB962C8B-B14F-4D97-AF65-F5344CB8AC3E}">
        <p14:creationId xmlns:p14="http://schemas.microsoft.com/office/powerpoint/2010/main" val="291515171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13611" y="449544"/>
            <a:ext cx="12192000" cy="6571384"/>
          </a:xfrm>
        </p:spPr>
        <p:txBody>
          <a:bodyPr/>
          <a:lstStyle/>
          <a:p>
            <a:endParaRPr lang="tr-TR" b="1" dirty="0" smtClean="0"/>
          </a:p>
          <a:p>
            <a:pPr marL="0" indent="0">
              <a:buNone/>
            </a:pPr>
            <a:r>
              <a:rPr lang="tr-TR" sz="4000" b="1" dirty="0" smtClean="0">
                <a:solidFill>
                  <a:schemeClr val="accent6"/>
                </a:solidFill>
              </a:rPr>
              <a:t>Türk </a:t>
            </a:r>
            <a:r>
              <a:rPr lang="tr-TR" sz="4000" b="1" dirty="0">
                <a:solidFill>
                  <a:schemeClr val="accent6"/>
                </a:solidFill>
              </a:rPr>
              <a:t>Yükseköğretiminin güçlü </a:t>
            </a:r>
            <a:r>
              <a:rPr lang="tr-TR" sz="4000" b="1" dirty="0" smtClean="0">
                <a:solidFill>
                  <a:schemeClr val="accent6"/>
                </a:solidFill>
              </a:rPr>
              <a:t>yanları</a:t>
            </a:r>
          </a:p>
          <a:p>
            <a:pPr marL="0" indent="0">
              <a:buNone/>
            </a:pPr>
            <a:endParaRPr lang="tr-TR" sz="4000" dirty="0"/>
          </a:p>
          <a:p>
            <a:pPr lvl="0"/>
            <a:r>
              <a:rPr lang="tr-TR" sz="4000" dirty="0"/>
              <a:t>Genç, dinamik öğrenci </a:t>
            </a:r>
            <a:r>
              <a:rPr lang="tr-TR" sz="4000" dirty="0" smtClean="0"/>
              <a:t>nüfusu</a:t>
            </a:r>
          </a:p>
          <a:p>
            <a:pPr lvl="0"/>
            <a:endParaRPr lang="tr-TR" sz="4000" dirty="0"/>
          </a:p>
          <a:p>
            <a:pPr lvl="0"/>
            <a:r>
              <a:rPr lang="tr-TR" sz="4000" dirty="0"/>
              <a:t>Artan derecede bilişim </a:t>
            </a:r>
            <a:r>
              <a:rPr lang="tr-TR" sz="4000" dirty="0" smtClean="0"/>
              <a:t>okuryazarlığı</a:t>
            </a:r>
          </a:p>
          <a:p>
            <a:pPr marL="0" lvl="0" indent="0">
              <a:buNone/>
            </a:pPr>
            <a:endParaRPr lang="tr-TR" sz="4000" dirty="0"/>
          </a:p>
          <a:p>
            <a:pPr lvl="0"/>
            <a:r>
              <a:rPr lang="tr-TR" sz="4000" dirty="0"/>
              <a:t>Yükseköğretime yönelik artan talep</a:t>
            </a:r>
          </a:p>
          <a:p>
            <a:endParaRPr lang="tr-TR" sz="3600" dirty="0"/>
          </a:p>
        </p:txBody>
      </p:sp>
    </p:spTree>
    <p:extLst>
      <p:ext uri="{BB962C8B-B14F-4D97-AF65-F5344CB8AC3E}">
        <p14:creationId xmlns:p14="http://schemas.microsoft.com/office/powerpoint/2010/main" val="413237833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1000"/>
                                        <p:tgtEl>
                                          <p:spTgt spid="3">
                                            <p:txEl>
                                              <p:pRg st="7" end="7"/>
                                            </p:txEl>
                                          </p:spTgt>
                                        </p:tgtEl>
                                      </p:cBhvr>
                                    </p:animEffect>
                                    <p:anim calcmode="lin" valueType="num">
                                      <p:cBhvr>
                                        <p:cTn id="2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141315"/>
            <a:ext cx="12192000" cy="6611909"/>
          </a:xfrm>
        </p:spPr>
        <p:txBody>
          <a:bodyPr>
            <a:normAutofit/>
          </a:bodyPr>
          <a:lstStyle/>
          <a:p>
            <a:pPr marL="0" indent="0">
              <a:buNone/>
            </a:pPr>
            <a:r>
              <a:rPr lang="tr-TR" sz="3200" b="1" dirty="0">
                <a:solidFill>
                  <a:schemeClr val="accent6"/>
                </a:solidFill>
              </a:rPr>
              <a:t>Türk Yükseköğretiminin zayıf </a:t>
            </a:r>
            <a:r>
              <a:rPr lang="tr-TR" sz="3200" b="1" dirty="0" smtClean="0">
                <a:solidFill>
                  <a:schemeClr val="accent6"/>
                </a:solidFill>
              </a:rPr>
              <a:t>yanları</a:t>
            </a:r>
          </a:p>
          <a:p>
            <a:pPr marL="0" indent="0">
              <a:buNone/>
            </a:pPr>
            <a:endParaRPr lang="tr-TR" sz="3200" dirty="0"/>
          </a:p>
          <a:p>
            <a:pPr lvl="0"/>
            <a:r>
              <a:rPr lang="tr-TR" sz="3200" dirty="0"/>
              <a:t>Analog sistemlerde ısrarcı olunması (ölçme ve değerlendirme, ders içeriklerinin sunumu vb</a:t>
            </a:r>
            <a:r>
              <a:rPr lang="tr-TR" sz="3200" dirty="0" smtClean="0"/>
              <a:t>.)</a:t>
            </a:r>
          </a:p>
          <a:p>
            <a:pPr lvl="0"/>
            <a:endParaRPr lang="tr-TR" sz="3200" dirty="0"/>
          </a:p>
          <a:p>
            <a:pPr lvl="0"/>
            <a:r>
              <a:rPr lang="tr-TR" sz="3200" dirty="0"/>
              <a:t>Değişime karşı gösterilen </a:t>
            </a:r>
            <a:r>
              <a:rPr lang="tr-TR" sz="3200" dirty="0" smtClean="0"/>
              <a:t>direnç</a:t>
            </a:r>
          </a:p>
          <a:p>
            <a:pPr lvl="0"/>
            <a:endParaRPr lang="tr-TR" sz="3200" dirty="0"/>
          </a:p>
          <a:p>
            <a:pPr lvl="0"/>
            <a:r>
              <a:rPr lang="tr-TR" sz="3200" dirty="0"/>
              <a:t>Öğretim elemanlarının dijital dönüşüme yönelik becerilere yeterince sahip olmaması </a:t>
            </a:r>
            <a:endParaRPr lang="tr-TR" sz="3200" dirty="0" smtClean="0"/>
          </a:p>
          <a:p>
            <a:pPr marL="0" lvl="0" indent="0">
              <a:buNone/>
            </a:pPr>
            <a:endParaRPr lang="tr-TR" sz="3200" dirty="0"/>
          </a:p>
          <a:p>
            <a:pPr lvl="0"/>
            <a:r>
              <a:rPr lang="tr-TR" sz="3200" dirty="0" smtClean="0"/>
              <a:t>Açık </a:t>
            </a:r>
            <a:r>
              <a:rPr lang="tr-TR" sz="3200" dirty="0"/>
              <a:t>ders kaynaklarına karşı gereken ilginin gösterilmemesi</a:t>
            </a:r>
          </a:p>
          <a:p>
            <a:endParaRPr lang="tr-TR" dirty="0"/>
          </a:p>
        </p:txBody>
      </p:sp>
    </p:spTree>
    <p:extLst>
      <p:ext uri="{BB962C8B-B14F-4D97-AF65-F5344CB8AC3E}">
        <p14:creationId xmlns:p14="http://schemas.microsoft.com/office/powerpoint/2010/main" val="409209455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53452" y="1612231"/>
            <a:ext cx="12192000" cy="5101389"/>
          </a:xfrm>
        </p:spPr>
        <p:txBody>
          <a:bodyPr>
            <a:noAutofit/>
          </a:bodyPr>
          <a:lstStyle/>
          <a:p>
            <a:pPr lvl="0"/>
            <a:endParaRPr lang="tr-TR" sz="1600" dirty="0" smtClean="0"/>
          </a:p>
          <a:p>
            <a:pPr lvl="0"/>
            <a:endParaRPr lang="tr-TR" sz="1600" dirty="0"/>
          </a:p>
          <a:p>
            <a:pPr lvl="0"/>
            <a:r>
              <a:rPr lang="tr-TR" sz="2800" dirty="0" smtClean="0"/>
              <a:t>Çevrimiçi </a:t>
            </a:r>
            <a:r>
              <a:rPr lang="tr-TR" sz="2800" dirty="0"/>
              <a:t>yönetim/organizasyon süreçlerinin tam olarak tanımlanmamış </a:t>
            </a:r>
            <a:r>
              <a:rPr lang="tr-TR" sz="2800" dirty="0" smtClean="0"/>
              <a:t>olması</a:t>
            </a:r>
          </a:p>
          <a:p>
            <a:pPr marL="0" lvl="0" indent="0">
              <a:buNone/>
            </a:pPr>
            <a:endParaRPr lang="tr-TR" sz="2800" dirty="0"/>
          </a:p>
          <a:p>
            <a:pPr lvl="0"/>
            <a:r>
              <a:rPr lang="tr-TR" sz="2800" dirty="0"/>
              <a:t>Dijital içerik, müfredat ve öğrenme materyallerinde eksiklik ve bu bileşenleri barındırabilecek altyapıların </a:t>
            </a:r>
            <a:r>
              <a:rPr lang="tr-TR" sz="2800" dirty="0" smtClean="0"/>
              <a:t>bulunmaması</a:t>
            </a:r>
          </a:p>
          <a:p>
            <a:pPr marL="0" lvl="0" indent="0">
              <a:buNone/>
            </a:pPr>
            <a:endParaRPr lang="tr-TR" sz="2800" dirty="0"/>
          </a:p>
          <a:p>
            <a:pPr lvl="0"/>
            <a:r>
              <a:rPr lang="tr-TR" sz="2800" dirty="0"/>
              <a:t>Öğrenme süreçlerinin katı bir şekilde yapılandırılmış (</a:t>
            </a:r>
            <a:r>
              <a:rPr lang="tr-TR" sz="2800" dirty="0" err="1"/>
              <a:t>formal</a:t>
            </a:r>
            <a:r>
              <a:rPr lang="tr-TR" sz="2800" dirty="0"/>
              <a:t>) olması ve yapılandırılmamış (</a:t>
            </a:r>
            <a:r>
              <a:rPr lang="tr-TR" sz="2800" dirty="0" err="1"/>
              <a:t>informal</a:t>
            </a:r>
            <a:r>
              <a:rPr lang="tr-TR" sz="2800" dirty="0"/>
              <a:t>) öğrenme süreçlerini destekleyecek öğrenme fırsatlarına yeterince olanak tanınmaması</a:t>
            </a:r>
          </a:p>
          <a:p>
            <a:endParaRPr lang="tr-TR" sz="2800" dirty="0"/>
          </a:p>
        </p:txBody>
      </p:sp>
    </p:spTree>
    <p:extLst>
      <p:ext uri="{BB962C8B-B14F-4D97-AF65-F5344CB8AC3E}">
        <p14:creationId xmlns:p14="http://schemas.microsoft.com/office/powerpoint/2010/main" val="104336716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Konu Başlıkları</a:t>
            </a:r>
            <a:endParaRPr lang="tr-TR" dirty="0"/>
          </a:p>
        </p:txBody>
      </p:sp>
      <p:sp>
        <p:nvSpPr>
          <p:cNvPr id="3" name="İçerik Yer Tutucusu 2"/>
          <p:cNvSpPr>
            <a:spLocks noGrp="1"/>
          </p:cNvSpPr>
          <p:nvPr>
            <p:ph idx="1"/>
          </p:nvPr>
        </p:nvSpPr>
        <p:spPr/>
        <p:txBody>
          <a:bodyPr>
            <a:normAutofit/>
          </a:bodyPr>
          <a:lstStyle/>
          <a:p>
            <a:r>
              <a:rPr lang="tr-TR" sz="3600" dirty="0" smtClean="0"/>
              <a:t>Stratejik Planlama</a:t>
            </a:r>
          </a:p>
          <a:p>
            <a:r>
              <a:rPr lang="tr-TR" sz="3600" dirty="0" smtClean="0"/>
              <a:t>Üniversitelerin dönüşüm süreçleri</a:t>
            </a:r>
          </a:p>
          <a:p>
            <a:r>
              <a:rPr lang="tr-TR" sz="3600" dirty="0" smtClean="0"/>
              <a:t>Dış Değerlendirme</a:t>
            </a:r>
          </a:p>
          <a:p>
            <a:r>
              <a:rPr lang="tr-TR" sz="3600" dirty="0" smtClean="0"/>
              <a:t>Dijital Dönüşüm</a:t>
            </a:r>
            <a:endParaRPr lang="tr-TR" sz="3600" dirty="0"/>
          </a:p>
        </p:txBody>
      </p:sp>
    </p:spTree>
    <p:extLst>
      <p:ext uri="{BB962C8B-B14F-4D97-AF65-F5344CB8AC3E}">
        <p14:creationId xmlns:p14="http://schemas.microsoft.com/office/powerpoint/2010/main" val="16099414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78305" y="938243"/>
            <a:ext cx="12192000" cy="5739283"/>
          </a:xfrm>
        </p:spPr>
        <p:txBody>
          <a:bodyPr>
            <a:noAutofit/>
          </a:bodyPr>
          <a:lstStyle/>
          <a:p>
            <a:pPr marL="0" indent="0">
              <a:buNone/>
            </a:pPr>
            <a:r>
              <a:rPr lang="tr-TR" sz="3200" b="1" dirty="0">
                <a:solidFill>
                  <a:schemeClr val="accent6"/>
                </a:solidFill>
              </a:rPr>
              <a:t>Dijital dönüşümün </a:t>
            </a:r>
            <a:r>
              <a:rPr lang="tr-TR" sz="3200" b="1" dirty="0" smtClean="0">
                <a:solidFill>
                  <a:schemeClr val="accent6"/>
                </a:solidFill>
              </a:rPr>
              <a:t>yansımaları</a:t>
            </a:r>
          </a:p>
          <a:p>
            <a:endParaRPr lang="tr-TR" sz="3200" dirty="0"/>
          </a:p>
          <a:p>
            <a:pPr lvl="0"/>
            <a:r>
              <a:rPr lang="tr-TR" sz="3200" dirty="0"/>
              <a:t>Öğrencilerin programları tamamlama oranlarının yükselmesi ve sistemden ayrılma oranlarının </a:t>
            </a:r>
            <a:r>
              <a:rPr lang="tr-TR" sz="3200" dirty="0" smtClean="0"/>
              <a:t>azalması</a:t>
            </a:r>
          </a:p>
          <a:p>
            <a:pPr lvl="0"/>
            <a:endParaRPr lang="tr-TR" sz="3200" dirty="0"/>
          </a:p>
          <a:p>
            <a:pPr lvl="0"/>
            <a:r>
              <a:rPr lang="tr-TR" sz="3200" dirty="0"/>
              <a:t>Azalan </a:t>
            </a:r>
            <a:r>
              <a:rPr lang="tr-TR" sz="3200" dirty="0" smtClean="0"/>
              <a:t>maliyetler</a:t>
            </a:r>
          </a:p>
          <a:p>
            <a:pPr lvl="0"/>
            <a:endParaRPr lang="tr-TR" sz="3200" dirty="0"/>
          </a:p>
          <a:p>
            <a:pPr lvl="0"/>
            <a:r>
              <a:rPr lang="tr-TR" sz="3200" dirty="0" err="1"/>
              <a:t>Operasyonel</a:t>
            </a:r>
            <a:r>
              <a:rPr lang="tr-TR" sz="3200" dirty="0"/>
              <a:t> kabiliyetin ve verimliliğin </a:t>
            </a:r>
            <a:r>
              <a:rPr lang="tr-TR" sz="3200" dirty="0" smtClean="0"/>
              <a:t>artması</a:t>
            </a:r>
          </a:p>
          <a:p>
            <a:pPr marL="0" lvl="0" indent="0">
              <a:buNone/>
            </a:pPr>
            <a:endParaRPr lang="tr-TR" sz="3200" dirty="0"/>
          </a:p>
          <a:p>
            <a:pPr lvl="0"/>
            <a:r>
              <a:rPr lang="tr-TR" sz="3200" dirty="0"/>
              <a:t>Yerel ve küresel rekabet </a:t>
            </a:r>
            <a:r>
              <a:rPr lang="tr-TR" sz="3200" dirty="0" smtClean="0"/>
              <a:t>gücü</a:t>
            </a:r>
            <a:endParaRPr lang="tr-TR" sz="3200" dirty="0"/>
          </a:p>
        </p:txBody>
      </p:sp>
    </p:spTree>
    <p:extLst>
      <p:ext uri="{BB962C8B-B14F-4D97-AF65-F5344CB8AC3E}">
        <p14:creationId xmlns:p14="http://schemas.microsoft.com/office/powerpoint/2010/main" val="371811927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92317" y="1744578"/>
            <a:ext cx="11706225" cy="5367087"/>
          </a:xfrm>
        </p:spPr>
        <p:txBody>
          <a:bodyPr>
            <a:normAutofit/>
          </a:bodyPr>
          <a:lstStyle/>
          <a:p>
            <a:pPr lvl="0"/>
            <a:endParaRPr lang="tr-TR" sz="1600" dirty="0" smtClean="0"/>
          </a:p>
          <a:p>
            <a:pPr marL="0" lvl="0" indent="0">
              <a:buNone/>
            </a:pPr>
            <a:endParaRPr lang="tr-TR" sz="1600" dirty="0"/>
          </a:p>
          <a:p>
            <a:pPr lvl="0"/>
            <a:r>
              <a:rPr lang="tr-TR" sz="3600" dirty="0" smtClean="0"/>
              <a:t>Günümüz </a:t>
            </a:r>
            <a:r>
              <a:rPr lang="tr-TR" sz="3600" dirty="0"/>
              <a:t>öğrencilerinde gelişen dijital kültüre ve bu kültürün ihtiyaçlarına yanıt verebilme </a:t>
            </a:r>
            <a:r>
              <a:rPr lang="tr-TR" sz="3600" dirty="0" smtClean="0"/>
              <a:t>becerisi</a:t>
            </a:r>
          </a:p>
          <a:p>
            <a:pPr marL="0" lvl="0" indent="0">
              <a:buNone/>
            </a:pPr>
            <a:endParaRPr lang="tr-TR" sz="3600" dirty="0"/>
          </a:p>
          <a:p>
            <a:r>
              <a:rPr lang="tr-TR" sz="3600" dirty="0"/>
              <a:t>4. Endüstri devrimi sonucunda yaşanan değişimlere paralel olarak yükseköğretim kurumlarının kendilerini değişime uyarlayabilme becerisinin kazandırması</a:t>
            </a:r>
          </a:p>
          <a:p>
            <a:endParaRPr lang="tr-TR" sz="2800" dirty="0"/>
          </a:p>
        </p:txBody>
      </p:sp>
    </p:spTree>
    <p:extLst>
      <p:ext uri="{BB962C8B-B14F-4D97-AF65-F5344CB8AC3E}">
        <p14:creationId xmlns:p14="http://schemas.microsoft.com/office/powerpoint/2010/main" val="371143603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 y="0"/>
            <a:ext cx="12106275" cy="6857999"/>
          </a:xfrm>
        </p:spPr>
        <p:txBody>
          <a:bodyPr>
            <a:normAutofit/>
          </a:bodyPr>
          <a:lstStyle/>
          <a:p>
            <a:pPr marL="0" indent="0">
              <a:buNone/>
            </a:pPr>
            <a:r>
              <a:rPr lang="tr-TR" sz="3200" b="1" dirty="0" smtClean="0">
                <a:solidFill>
                  <a:schemeClr val="accent6"/>
                </a:solidFill>
              </a:rPr>
              <a:t>Teknolojik Eğilimler</a:t>
            </a:r>
          </a:p>
          <a:p>
            <a:pPr marL="0" indent="0">
              <a:buNone/>
            </a:pPr>
            <a:endParaRPr lang="tr-TR" sz="3200" b="1" dirty="0" smtClean="0"/>
          </a:p>
          <a:p>
            <a:pPr marL="0" indent="0">
              <a:buNone/>
            </a:pPr>
            <a:r>
              <a:rPr lang="tr-TR" sz="3200" dirty="0" smtClean="0"/>
              <a:t>Dijital </a:t>
            </a:r>
            <a:r>
              <a:rPr lang="tr-TR" sz="3200" dirty="0"/>
              <a:t>dönüşüm kapsamında bazı teknolojilere yönelik çalışmalar yapılması ve bu teknolojilerin yükseköğretim müfredatlarına entegre edilmesine yönelik bir ihtiyaç vardır. </a:t>
            </a:r>
            <a:endParaRPr lang="tr-TR" sz="3200" dirty="0" smtClean="0"/>
          </a:p>
          <a:p>
            <a:pPr marL="0" indent="0">
              <a:buNone/>
            </a:pPr>
            <a:endParaRPr lang="tr-TR" sz="3200" dirty="0"/>
          </a:p>
          <a:p>
            <a:pPr lvl="0"/>
            <a:r>
              <a:rPr lang="tr-TR" sz="3200" dirty="0"/>
              <a:t>Artırılmış Gerçeklik (</a:t>
            </a:r>
            <a:r>
              <a:rPr lang="tr-TR" sz="3200" dirty="0" err="1"/>
              <a:t>Augmented</a:t>
            </a:r>
            <a:r>
              <a:rPr lang="tr-TR" sz="3200" dirty="0"/>
              <a:t> </a:t>
            </a:r>
            <a:r>
              <a:rPr lang="tr-TR" sz="3200" dirty="0" err="1"/>
              <a:t>Reality</a:t>
            </a:r>
            <a:r>
              <a:rPr lang="tr-TR" sz="3200" dirty="0"/>
              <a:t>) </a:t>
            </a:r>
            <a:endParaRPr lang="tr-TR" sz="3200" dirty="0" smtClean="0"/>
          </a:p>
          <a:p>
            <a:pPr lvl="0"/>
            <a:endParaRPr lang="tr-TR" sz="3200" dirty="0"/>
          </a:p>
          <a:p>
            <a:pPr lvl="0"/>
            <a:r>
              <a:rPr lang="tr-TR" sz="3200" dirty="0"/>
              <a:t>Sanal Gerçeklik (Virtual Realty</a:t>
            </a:r>
            <a:r>
              <a:rPr lang="tr-TR" sz="3200" dirty="0" smtClean="0"/>
              <a:t>)</a:t>
            </a:r>
          </a:p>
          <a:p>
            <a:pPr marL="0" lvl="0" indent="0">
              <a:buNone/>
            </a:pPr>
            <a:endParaRPr lang="tr-TR" sz="3200" dirty="0"/>
          </a:p>
          <a:p>
            <a:pPr lvl="0"/>
            <a:r>
              <a:rPr lang="tr-TR" sz="3200" dirty="0"/>
              <a:t>Etkileşimli Videolar (Interactive </a:t>
            </a:r>
            <a:r>
              <a:rPr lang="tr-TR" sz="3200" dirty="0" err="1"/>
              <a:t>Videos</a:t>
            </a:r>
            <a:r>
              <a:rPr lang="tr-TR" sz="3200" dirty="0"/>
              <a:t>) </a:t>
            </a:r>
          </a:p>
          <a:p>
            <a:pPr marL="0" indent="0">
              <a:buNone/>
            </a:pPr>
            <a:endParaRPr lang="tr-TR" dirty="0"/>
          </a:p>
        </p:txBody>
      </p:sp>
    </p:spTree>
    <p:extLst>
      <p:ext uri="{BB962C8B-B14F-4D97-AF65-F5344CB8AC3E}">
        <p14:creationId xmlns:p14="http://schemas.microsoft.com/office/powerpoint/2010/main" val="81600911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33137" y="1537537"/>
            <a:ext cx="11868150" cy="4803105"/>
          </a:xfrm>
        </p:spPr>
        <p:txBody>
          <a:bodyPr/>
          <a:lstStyle/>
          <a:p>
            <a:pPr lvl="0"/>
            <a:endParaRPr lang="tr-TR" dirty="0" smtClean="0"/>
          </a:p>
          <a:p>
            <a:pPr lvl="0"/>
            <a:endParaRPr lang="tr-TR" dirty="0"/>
          </a:p>
          <a:p>
            <a:pPr lvl="0"/>
            <a:r>
              <a:rPr lang="tr-TR" sz="3200" dirty="0" smtClean="0"/>
              <a:t>Mobil </a:t>
            </a:r>
            <a:r>
              <a:rPr lang="tr-TR" sz="3200" dirty="0"/>
              <a:t>Uygulamalar (Mobile </a:t>
            </a:r>
            <a:r>
              <a:rPr lang="tr-TR" sz="3200" dirty="0" err="1"/>
              <a:t>Apps</a:t>
            </a:r>
            <a:r>
              <a:rPr lang="tr-TR" sz="3200" dirty="0"/>
              <a:t>) </a:t>
            </a:r>
            <a:endParaRPr lang="tr-TR" sz="3200" dirty="0" smtClean="0"/>
          </a:p>
          <a:p>
            <a:pPr lvl="0"/>
            <a:endParaRPr lang="tr-TR" sz="3200" dirty="0"/>
          </a:p>
          <a:p>
            <a:pPr lvl="0"/>
            <a:r>
              <a:rPr lang="tr-TR" sz="3200" dirty="0"/>
              <a:t>Sosyal Öğrenme Yönetim Sistemleri (</a:t>
            </a:r>
            <a:r>
              <a:rPr lang="tr-TR" sz="3200" dirty="0" err="1"/>
              <a:t>Social</a:t>
            </a:r>
            <a:r>
              <a:rPr lang="tr-TR" sz="3200" dirty="0"/>
              <a:t> Learning Management </a:t>
            </a:r>
            <a:r>
              <a:rPr lang="tr-TR" sz="3200" dirty="0" err="1"/>
              <a:t>Systems</a:t>
            </a:r>
            <a:r>
              <a:rPr lang="tr-TR" sz="3200" dirty="0"/>
              <a:t>)  </a:t>
            </a:r>
            <a:endParaRPr lang="tr-TR" sz="3200" dirty="0" smtClean="0"/>
          </a:p>
          <a:p>
            <a:pPr marL="0" lvl="0" indent="0">
              <a:buNone/>
            </a:pPr>
            <a:endParaRPr lang="tr-TR" sz="3200" dirty="0"/>
          </a:p>
          <a:p>
            <a:pPr lvl="0"/>
            <a:r>
              <a:rPr lang="tr-TR" sz="3200" dirty="0"/>
              <a:t>Sanal Laboratuvarlar (Virtual </a:t>
            </a:r>
            <a:r>
              <a:rPr lang="tr-TR" sz="3200" dirty="0" err="1"/>
              <a:t>Laboratories</a:t>
            </a:r>
            <a:r>
              <a:rPr lang="tr-TR" sz="3200" dirty="0"/>
              <a:t>) </a:t>
            </a:r>
          </a:p>
          <a:p>
            <a:endParaRPr lang="tr-TR" sz="3200" dirty="0"/>
          </a:p>
        </p:txBody>
      </p:sp>
    </p:spTree>
    <p:extLst>
      <p:ext uri="{BB962C8B-B14F-4D97-AF65-F5344CB8AC3E}">
        <p14:creationId xmlns:p14="http://schemas.microsoft.com/office/powerpoint/2010/main" val="373923869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72979" y="1997241"/>
            <a:ext cx="12191999" cy="5001627"/>
          </a:xfrm>
        </p:spPr>
        <p:txBody>
          <a:bodyPr>
            <a:normAutofit fontScale="85000" lnSpcReduction="20000"/>
          </a:bodyPr>
          <a:lstStyle/>
          <a:p>
            <a:pPr marL="0" indent="0">
              <a:buNone/>
            </a:pPr>
            <a:endParaRPr lang="tr-TR" sz="3200" dirty="0" smtClean="0"/>
          </a:p>
          <a:p>
            <a:pPr marL="0" indent="0">
              <a:buNone/>
            </a:pPr>
            <a:r>
              <a:rPr lang="tr-TR" sz="3200" dirty="0" smtClean="0"/>
              <a:t>Bu </a:t>
            </a:r>
            <a:r>
              <a:rPr lang="tr-TR" sz="3200" dirty="0"/>
              <a:t>teknolojilerin yanı sıra aşağıda sıralanan araştırma alanlarında çalışmalar yapılması dijital dönüşüm sürecini hızlandıracağı ve nasıl bilgisinin (</a:t>
            </a:r>
            <a:r>
              <a:rPr lang="tr-TR" sz="3200" dirty="0" err="1"/>
              <a:t>know</a:t>
            </a:r>
            <a:r>
              <a:rPr lang="tr-TR" sz="3200" dirty="0"/>
              <a:t> how) yükseköğretim sistemine kazandırılacağı düşünülmektedir</a:t>
            </a:r>
            <a:r>
              <a:rPr lang="tr-TR" sz="3200" dirty="0" smtClean="0"/>
              <a:t>.</a:t>
            </a:r>
          </a:p>
          <a:p>
            <a:pPr marL="0" indent="0">
              <a:buNone/>
            </a:pPr>
            <a:endParaRPr lang="tr-TR" sz="3200" dirty="0"/>
          </a:p>
          <a:p>
            <a:pPr lvl="0"/>
            <a:r>
              <a:rPr lang="tr-TR" sz="3200" dirty="0"/>
              <a:t>Eğitsel Veri Madenciliği (</a:t>
            </a:r>
            <a:r>
              <a:rPr lang="tr-TR" sz="3200" dirty="0" err="1"/>
              <a:t>Educational</a:t>
            </a:r>
            <a:r>
              <a:rPr lang="tr-TR" sz="3200" dirty="0"/>
              <a:t> Data </a:t>
            </a:r>
            <a:r>
              <a:rPr lang="tr-TR" sz="3200" dirty="0" err="1"/>
              <a:t>Mining</a:t>
            </a:r>
            <a:r>
              <a:rPr lang="tr-TR" sz="3200" dirty="0" smtClean="0"/>
              <a:t>)</a:t>
            </a:r>
          </a:p>
          <a:p>
            <a:pPr lvl="0"/>
            <a:endParaRPr lang="tr-TR" sz="3200" dirty="0"/>
          </a:p>
          <a:p>
            <a:pPr lvl="0"/>
            <a:r>
              <a:rPr lang="tr-TR" sz="3200" dirty="0"/>
              <a:t>Öğrenme Analitikleri (Learning </a:t>
            </a:r>
            <a:r>
              <a:rPr lang="tr-TR" sz="3200" dirty="0" err="1"/>
              <a:t>Analytics</a:t>
            </a:r>
            <a:r>
              <a:rPr lang="tr-TR" sz="3200" dirty="0" smtClean="0"/>
              <a:t>)</a:t>
            </a:r>
          </a:p>
          <a:p>
            <a:pPr marL="0" lvl="0" indent="0">
              <a:buNone/>
            </a:pPr>
            <a:endParaRPr lang="tr-TR" sz="3200" dirty="0"/>
          </a:p>
          <a:p>
            <a:pPr lvl="0"/>
            <a:r>
              <a:rPr lang="tr-TR" sz="3200" dirty="0"/>
              <a:t>Yapay Zeka (</a:t>
            </a:r>
            <a:r>
              <a:rPr lang="tr-TR" sz="3200" dirty="0" err="1"/>
              <a:t>Artifical</a:t>
            </a:r>
            <a:r>
              <a:rPr lang="tr-TR" sz="3200" dirty="0"/>
              <a:t> </a:t>
            </a:r>
            <a:r>
              <a:rPr lang="tr-TR" sz="3200" dirty="0" err="1"/>
              <a:t>Intelligence</a:t>
            </a:r>
            <a:r>
              <a:rPr lang="tr-TR" sz="3200" dirty="0"/>
              <a:t>) </a:t>
            </a:r>
          </a:p>
          <a:p>
            <a:pPr marL="0" indent="0">
              <a:buNone/>
            </a:pPr>
            <a:endParaRPr lang="tr-TR" dirty="0"/>
          </a:p>
        </p:txBody>
      </p:sp>
    </p:spTree>
    <p:extLst>
      <p:ext uri="{BB962C8B-B14F-4D97-AF65-F5344CB8AC3E}">
        <p14:creationId xmlns:p14="http://schemas.microsoft.com/office/powerpoint/2010/main" val="314569761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23875" y="2334126"/>
            <a:ext cx="11077575" cy="4323848"/>
          </a:xfrm>
        </p:spPr>
        <p:txBody>
          <a:bodyPr>
            <a:normAutofit fontScale="85000" lnSpcReduction="10000"/>
          </a:bodyPr>
          <a:lstStyle/>
          <a:p>
            <a:pPr lvl="0"/>
            <a:endParaRPr lang="tr-TR" dirty="0" smtClean="0"/>
          </a:p>
          <a:p>
            <a:pPr lvl="0"/>
            <a:endParaRPr lang="tr-TR" dirty="0"/>
          </a:p>
          <a:p>
            <a:pPr lvl="0"/>
            <a:r>
              <a:rPr lang="tr-TR" sz="3200" dirty="0" smtClean="0"/>
              <a:t>Büyük </a:t>
            </a:r>
            <a:r>
              <a:rPr lang="tr-TR" sz="3200" dirty="0"/>
              <a:t>Veri (</a:t>
            </a:r>
            <a:r>
              <a:rPr lang="tr-TR" sz="3200" dirty="0" err="1"/>
              <a:t>Big</a:t>
            </a:r>
            <a:r>
              <a:rPr lang="tr-TR" sz="3200" dirty="0"/>
              <a:t> Data</a:t>
            </a:r>
            <a:r>
              <a:rPr lang="tr-TR" sz="3200" dirty="0" smtClean="0"/>
              <a:t>)</a:t>
            </a:r>
          </a:p>
          <a:p>
            <a:pPr lvl="0"/>
            <a:endParaRPr lang="tr-TR" sz="3200" dirty="0"/>
          </a:p>
          <a:p>
            <a:pPr lvl="0"/>
            <a:r>
              <a:rPr lang="tr-TR" sz="3200" dirty="0"/>
              <a:t>Bulut Bilişim (</a:t>
            </a:r>
            <a:r>
              <a:rPr lang="tr-TR" sz="3200" dirty="0" err="1"/>
              <a:t>Cloud</a:t>
            </a:r>
            <a:r>
              <a:rPr lang="tr-TR" sz="3200" dirty="0"/>
              <a:t> Computing</a:t>
            </a:r>
            <a:r>
              <a:rPr lang="tr-TR" sz="3200" dirty="0" smtClean="0"/>
              <a:t>)</a:t>
            </a:r>
          </a:p>
          <a:p>
            <a:pPr marL="0" lvl="0" indent="0">
              <a:buNone/>
            </a:pPr>
            <a:endParaRPr lang="tr-TR" sz="3200" dirty="0"/>
          </a:p>
          <a:p>
            <a:pPr lvl="0"/>
            <a:r>
              <a:rPr lang="tr-TR" sz="3200" dirty="0"/>
              <a:t>Kitlesel Açık Çevrimiçi Dersler (</a:t>
            </a:r>
            <a:r>
              <a:rPr lang="tr-TR" sz="3200" dirty="0" err="1"/>
              <a:t>Massive</a:t>
            </a:r>
            <a:r>
              <a:rPr lang="tr-TR" sz="3200" dirty="0"/>
              <a:t> Open Online Courses</a:t>
            </a:r>
            <a:r>
              <a:rPr lang="tr-TR" sz="3200" dirty="0" smtClean="0"/>
              <a:t>)</a:t>
            </a:r>
          </a:p>
          <a:p>
            <a:pPr lvl="0"/>
            <a:endParaRPr lang="tr-TR" sz="3200" dirty="0"/>
          </a:p>
          <a:p>
            <a:pPr lvl="0"/>
            <a:r>
              <a:rPr lang="tr-TR" sz="3200" dirty="0"/>
              <a:t>Açık Eğitsel Kaynaklar (Open </a:t>
            </a:r>
            <a:r>
              <a:rPr lang="tr-TR" sz="3200" dirty="0" err="1"/>
              <a:t>Educational</a:t>
            </a:r>
            <a:r>
              <a:rPr lang="tr-TR" sz="3200" dirty="0"/>
              <a:t> </a:t>
            </a:r>
            <a:r>
              <a:rPr lang="tr-TR" sz="3200" dirty="0" err="1"/>
              <a:t>Resources</a:t>
            </a:r>
            <a:r>
              <a:rPr lang="tr-TR" sz="3200" dirty="0"/>
              <a:t>)</a:t>
            </a:r>
          </a:p>
          <a:p>
            <a:endParaRPr lang="tr-TR" sz="3200" dirty="0"/>
          </a:p>
        </p:txBody>
      </p:sp>
    </p:spTree>
    <p:extLst>
      <p:ext uri="{BB962C8B-B14F-4D97-AF65-F5344CB8AC3E}">
        <p14:creationId xmlns:p14="http://schemas.microsoft.com/office/powerpoint/2010/main" val="259539506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4853" y="2153653"/>
            <a:ext cx="12028516" cy="4540717"/>
          </a:xfrm>
        </p:spPr>
        <p:txBody>
          <a:bodyPr>
            <a:normAutofit fontScale="70000" lnSpcReduction="20000"/>
          </a:bodyPr>
          <a:lstStyle/>
          <a:p>
            <a:pPr lvl="0"/>
            <a:endParaRPr lang="tr-TR" dirty="0" smtClean="0"/>
          </a:p>
          <a:p>
            <a:pPr marL="0" lvl="0" indent="0">
              <a:buNone/>
            </a:pPr>
            <a:r>
              <a:rPr lang="tr-TR" sz="3800" b="1" dirty="0" smtClean="0">
                <a:solidFill>
                  <a:schemeClr val="accent6"/>
                </a:solidFill>
              </a:rPr>
              <a:t>Bazı Tespitler</a:t>
            </a:r>
          </a:p>
          <a:p>
            <a:pPr marL="0" lvl="0" indent="0">
              <a:buNone/>
            </a:pPr>
            <a:endParaRPr lang="tr-TR" sz="3200" b="1" dirty="0"/>
          </a:p>
          <a:p>
            <a:pPr lvl="0"/>
            <a:r>
              <a:rPr lang="tr-TR" sz="3200" b="1" u="sng" dirty="0" smtClean="0">
                <a:solidFill>
                  <a:schemeClr val="accent6"/>
                </a:solidFill>
              </a:rPr>
              <a:t>Dijital </a:t>
            </a:r>
            <a:r>
              <a:rPr lang="tr-TR" sz="3200" b="1" u="sng" dirty="0">
                <a:solidFill>
                  <a:schemeClr val="accent6"/>
                </a:solidFill>
              </a:rPr>
              <a:t>teknoloji amaç </a:t>
            </a:r>
            <a:r>
              <a:rPr lang="tr-TR" sz="3200" b="1" u="sng" dirty="0" smtClean="0">
                <a:solidFill>
                  <a:schemeClr val="accent6"/>
                </a:solidFill>
              </a:rPr>
              <a:t>değil</a:t>
            </a:r>
            <a:r>
              <a:rPr lang="tr-TR" sz="3200" dirty="0"/>
              <a:t>;</a:t>
            </a:r>
            <a:r>
              <a:rPr lang="tr-TR" sz="3200" dirty="0" smtClean="0"/>
              <a:t> </a:t>
            </a:r>
            <a:r>
              <a:rPr lang="tr-TR" sz="3200" dirty="0"/>
              <a:t>öğrenciye kendi ihtiyaçlarına göre şekillenebilen zengin bir öğrenme deneyimi sağlayan bir </a:t>
            </a:r>
            <a:r>
              <a:rPr lang="tr-TR" sz="3200" b="1" u="sng" dirty="0">
                <a:solidFill>
                  <a:schemeClr val="accent6"/>
                </a:solidFill>
              </a:rPr>
              <a:t>araç</a:t>
            </a:r>
            <a:r>
              <a:rPr lang="tr-TR" sz="3200" dirty="0">
                <a:solidFill>
                  <a:schemeClr val="accent6"/>
                </a:solidFill>
              </a:rPr>
              <a:t> </a:t>
            </a:r>
            <a:r>
              <a:rPr lang="tr-TR" sz="3200" dirty="0"/>
              <a:t>olarak değerlendirilmelidir</a:t>
            </a:r>
            <a:r>
              <a:rPr lang="tr-TR" sz="3200" dirty="0" smtClean="0"/>
              <a:t>.</a:t>
            </a:r>
          </a:p>
          <a:p>
            <a:pPr marL="0" lvl="0" indent="0">
              <a:buNone/>
            </a:pPr>
            <a:endParaRPr lang="tr-TR" sz="3200" dirty="0"/>
          </a:p>
          <a:p>
            <a:pPr lvl="0"/>
            <a:r>
              <a:rPr lang="tr-TR" sz="3200" dirty="0"/>
              <a:t>Dijital dönüşüm için sadece gerekli teknolojilerin sağlanması yeterli olmamakta, </a:t>
            </a:r>
            <a:r>
              <a:rPr lang="tr-TR" sz="3200" b="1" u="sng" dirty="0">
                <a:solidFill>
                  <a:schemeClr val="accent6"/>
                </a:solidFill>
              </a:rPr>
              <a:t>kurumsal bir liderlik </a:t>
            </a:r>
            <a:r>
              <a:rPr lang="tr-TR" sz="3200" dirty="0"/>
              <a:t>gerekmektedir</a:t>
            </a:r>
            <a:r>
              <a:rPr lang="tr-TR" sz="3200" dirty="0" smtClean="0"/>
              <a:t>.</a:t>
            </a:r>
          </a:p>
          <a:p>
            <a:pPr marL="0" lvl="0" indent="0">
              <a:buNone/>
            </a:pPr>
            <a:endParaRPr lang="tr-TR" sz="3200" dirty="0"/>
          </a:p>
          <a:p>
            <a:pPr lvl="0"/>
            <a:r>
              <a:rPr lang="tr-TR" sz="3200" dirty="0"/>
              <a:t>Gerçek bir dijital dönüşüm </a:t>
            </a:r>
            <a:r>
              <a:rPr lang="tr-TR" sz="3200" b="1" u="sng" dirty="0">
                <a:solidFill>
                  <a:schemeClr val="accent6"/>
                </a:solidFill>
              </a:rPr>
              <a:t>dijital kültürün kurumun tümü tarafından anlaşılması</a:t>
            </a:r>
            <a:r>
              <a:rPr lang="tr-TR" sz="3200" dirty="0"/>
              <a:t> ve tüm seviyelerde özümsenmesiyle mümkündür</a:t>
            </a:r>
            <a:r>
              <a:rPr lang="tr-TR" sz="3200" dirty="0" smtClean="0"/>
              <a:t>.</a:t>
            </a:r>
            <a:endParaRPr lang="tr-TR" sz="3200" dirty="0"/>
          </a:p>
        </p:txBody>
      </p:sp>
    </p:spTree>
    <p:extLst>
      <p:ext uri="{BB962C8B-B14F-4D97-AF65-F5344CB8AC3E}">
        <p14:creationId xmlns:p14="http://schemas.microsoft.com/office/powerpoint/2010/main" val="13634171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09550" y="241069"/>
            <a:ext cx="11627774" cy="6409113"/>
          </a:xfrm>
        </p:spPr>
        <p:txBody>
          <a:bodyPr>
            <a:normAutofit/>
          </a:bodyPr>
          <a:lstStyle/>
          <a:p>
            <a:pPr marL="0" lvl="0" indent="0">
              <a:buNone/>
            </a:pPr>
            <a:endParaRPr lang="tr-TR" dirty="0"/>
          </a:p>
          <a:p>
            <a:pPr lvl="0"/>
            <a:endParaRPr lang="tr-TR" sz="4000" dirty="0" smtClean="0"/>
          </a:p>
          <a:p>
            <a:pPr lvl="0"/>
            <a:r>
              <a:rPr lang="tr-TR" sz="4000" dirty="0" smtClean="0"/>
              <a:t>Dijital </a:t>
            </a:r>
            <a:r>
              <a:rPr lang="tr-TR" sz="4000" dirty="0"/>
              <a:t>dönüşüm sadece yeni teknolojilerin alınması değildir. Asıl önemli olan bu </a:t>
            </a:r>
            <a:r>
              <a:rPr lang="tr-TR" sz="4000" b="1" u="sng" dirty="0">
                <a:solidFill>
                  <a:schemeClr val="accent6"/>
                </a:solidFill>
              </a:rPr>
              <a:t>teknolojileri kullanacak insan kaynağının dijital dönüşüme hazır hale getirilmesi </a:t>
            </a:r>
            <a:r>
              <a:rPr lang="tr-TR" sz="4000" dirty="0"/>
              <a:t>ve ancak bu hazırlıktan sonra eyleme geçilmesidir. </a:t>
            </a:r>
            <a:r>
              <a:rPr lang="tr-TR" sz="4000" dirty="0" smtClean="0"/>
              <a:t>(FATİH Projesi Örneği)</a:t>
            </a:r>
            <a:endParaRPr lang="tr-TR" sz="4000" dirty="0"/>
          </a:p>
          <a:p>
            <a:endParaRPr lang="tr-TR" sz="3200" dirty="0"/>
          </a:p>
        </p:txBody>
      </p:sp>
    </p:spTree>
    <p:extLst>
      <p:ext uri="{BB962C8B-B14F-4D97-AF65-F5344CB8AC3E}">
        <p14:creationId xmlns:p14="http://schemas.microsoft.com/office/powerpoint/2010/main" val="143567859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4776" y="2310062"/>
            <a:ext cx="11990242" cy="4481435"/>
          </a:xfrm>
        </p:spPr>
        <p:txBody>
          <a:bodyPr>
            <a:normAutofit fontScale="55000" lnSpcReduction="20000"/>
          </a:bodyPr>
          <a:lstStyle/>
          <a:p>
            <a:pPr lvl="0"/>
            <a:endParaRPr lang="tr-TR" sz="4600" dirty="0" smtClean="0"/>
          </a:p>
          <a:p>
            <a:pPr lvl="0"/>
            <a:r>
              <a:rPr lang="tr-TR" sz="4600" dirty="0" smtClean="0"/>
              <a:t>Dijital </a:t>
            </a:r>
            <a:r>
              <a:rPr lang="tr-TR" sz="4600" dirty="0"/>
              <a:t>dönüşüme yönelik tüm süreçleri ve paydaşları tanımlayan </a:t>
            </a:r>
            <a:r>
              <a:rPr lang="tr-TR" sz="4600" b="1" u="sng" dirty="0">
                <a:solidFill>
                  <a:schemeClr val="accent6"/>
                </a:solidFill>
              </a:rPr>
              <a:t>kısa, orta ve uzun vadeli eylem planının </a:t>
            </a:r>
            <a:r>
              <a:rPr lang="tr-TR" sz="4600" dirty="0"/>
              <a:t>ortaya çıkarılması gerekmektedir</a:t>
            </a:r>
            <a:r>
              <a:rPr lang="tr-TR" sz="4600" dirty="0" smtClean="0"/>
              <a:t>.</a:t>
            </a:r>
          </a:p>
          <a:p>
            <a:pPr marL="0" lvl="0" indent="0">
              <a:buNone/>
            </a:pPr>
            <a:endParaRPr lang="tr-TR" sz="4600" dirty="0"/>
          </a:p>
          <a:p>
            <a:pPr lvl="0"/>
            <a:r>
              <a:rPr lang="tr-TR" sz="4600" dirty="0"/>
              <a:t>Günümüzde yükseköğretim kurumları kendi e-öğrenme ihtiyaçlarını karşılamak için genellikle yurt dışında üretilen öğrenme yönetim sistemlerini (Learning Management </a:t>
            </a:r>
            <a:r>
              <a:rPr lang="tr-TR" sz="4600" dirty="0" err="1"/>
              <a:t>Systems</a:t>
            </a:r>
            <a:r>
              <a:rPr lang="tr-TR" sz="4600" dirty="0"/>
              <a:t>-LMS) kullanmaktadır. Kaynakların daha verimli kullanılması ve veri güvenliği açılarından yerli bir LMS geliştirilmelidir. Geliştirilecek </a:t>
            </a:r>
            <a:r>
              <a:rPr lang="tr-TR" sz="4600" b="1" u="sng" dirty="0">
                <a:solidFill>
                  <a:schemeClr val="accent6"/>
                </a:solidFill>
              </a:rPr>
              <a:t>yerli </a:t>
            </a:r>
            <a:r>
              <a:rPr lang="tr-TR" sz="4600" b="1" u="sng" dirty="0" err="1">
                <a:solidFill>
                  <a:schemeClr val="accent6"/>
                </a:solidFill>
              </a:rPr>
              <a:t>LMS</a:t>
            </a:r>
            <a:r>
              <a:rPr lang="tr-TR" sz="4600" dirty="0" err="1"/>
              <a:t>’in</a:t>
            </a:r>
            <a:r>
              <a:rPr lang="tr-TR" sz="4600" dirty="0"/>
              <a:t> bulut tabanlı ve mobil teknolojilerle de uyumlu olması önerilmektedir. </a:t>
            </a:r>
          </a:p>
          <a:p>
            <a:pPr lvl="0"/>
            <a:endParaRPr lang="tr-TR" dirty="0"/>
          </a:p>
          <a:p>
            <a:endParaRPr lang="tr-TR" dirty="0"/>
          </a:p>
          <a:p>
            <a:endParaRPr lang="tr-TR" dirty="0"/>
          </a:p>
        </p:txBody>
      </p:sp>
    </p:spTree>
    <p:extLst>
      <p:ext uri="{BB962C8B-B14F-4D97-AF65-F5344CB8AC3E}">
        <p14:creationId xmlns:p14="http://schemas.microsoft.com/office/powerpoint/2010/main" val="242854710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8367" y="2394284"/>
            <a:ext cx="11995265" cy="3817520"/>
          </a:xfrm>
        </p:spPr>
        <p:txBody>
          <a:bodyPr>
            <a:normAutofit fontScale="85000" lnSpcReduction="10000"/>
          </a:bodyPr>
          <a:lstStyle/>
          <a:p>
            <a:pPr lvl="0"/>
            <a:endParaRPr lang="tr-TR" sz="3200" dirty="0" smtClean="0"/>
          </a:p>
          <a:p>
            <a:pPr lvl="0"/>
            <a:r>
              <a:rPr lang="tr-TR" sz="3200" dirty="0" smtClean="0"/>
              <a:t>Öğretim  </a:t>
            </a:r>
            <a:r>
              <a:rPr lang="tr-TR" sz="3200" dirty="0"/>
              <a:t>elemanlarının niteliklerine ek olarak, e-öğrenmenin en önemli bileşenlerinden biri de </a:t>
            </a:r>
            <a:r>
              <a:rPr lang="tr-TR" sz="3200" b="1" u="sng" dirty="0">
                <a:solidFill>
                  <a:schemeClr val="accent6"/>
                </a:solidFill>
              </a:rPr>
              <a:t>nitelikli içeriktir</a:t>
            </a:r>
            <a:r>
              <a:rPr lang="tr-TR" sz="3200" dirty="0"/>
              <a:t>. Uzaktan (</a:t>
            </a:r>
            <a:r>
              <a:rPr lang="tr-TR" sz="3200" dirty="0" err="1"/>
              <a:t>distance</a:t>
            </a:r>
            <a:r>
              <a:rPr lang="tr-TR" sz="3200" dirty="0"/>
              <a:t>) ve karma (</a:t>
            </a:r>
            <a:r>
              <a:rPr lang="tr-TR" sz="3200" dirty="0" err="1"/>
              <a:t>blended</a:t>
            </a:r>
            <a:r>
              <a:rPr lang="tr-TR" sz="3200" dirty="0"/>
              <a:t>) öğrenme kuram ve ilkelerine uyumlu olarak hazırlanmış içeriklerin üretilmesi için gerekli planlamalar yapılmalıdır. </a:t>
            </a:r>
            <a:endParaRPr lang="tr-TR" sz="3200" dirty="0" smtClean="0"/>
          </a:p>
          <a:p>
            <a:pPr marL="0" lvl="0" indent="0">
              <a:buNone/>
            </a:pPr>
            <a:endParaRPr lang="tr-TR" sz="3200" dirty="0"/>
          </a:p>
          <a:p>
            <a:pPr lvl="0"/>
            <a:r>
              <a:rPr lang="tr-TR" sz="3200" dirty="0"/>
              <a:t>Üniversiteler bünyesinde öğrenci ve öğretim elemanı performansını değerlendirmek ve sistemleri geliştirmek için gerekli verileri toplamak amacıyla </a:t>
            </a:r>
            <a:r>
              <a:rPr lang="tr-TR" sz="3200" b="1" u="sng" dirty="0">
                <a:solidFill>
                  <a:schemeClr val="accent6"/>
                </a:solidFill>
              </a:rPr>
              <a:t>öğrenme analitiği </a:t>
            </a:r>
            <a:r>
              <a:rPr lang="tr-TR" sz="3200" dirty="0"/>
              <a:t>birimlerinin kurulması önerilmektedir. </a:t>
            </a:r>
            <a:endParaRPr lang="tr-TR" sz="3200" dirty="0" smtClean="0"/>
          </a:p>
          <a:p>
            <a:pPr marL="0" lvl="0" indent="0">
              <a:buNone/>
            </a:pPr>
            <a:endParaRPr lang="tr-TR" sz="3200" dirty="0"/>
          </a:p>
          <a:p>
            <a:pPr marL="0" indent="0">
              <a:buNone/>
            </a:pPr>
            <a:endParaRPr lang="tr-TR" dirty="0"/>
          </a:p>
        </p:txBody>
      </p:sp>
    </p:spTree>
    <p:extLst>
      <p:ext uri="{BB962C8B-B14F-4D97-AF65-F5344CB8AC3E}">
        <p14:creationId xmlns:p14="http://schemas.microsoft.com/office/powerpoint/2010/main" val="82966409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672071" y="1900988"/>
            <a:ext cx="5371539" cy="4957011"/>
          </a:xfrm>
          <a:solidFill>
            <a:schemeClr val="accent1">
              <a:lumMod val="20000"/>
              <a:lumOff val="80000"/>
            </a:schemeClr>
          </a:solidFill>
        </p:spPr>
        <p:txBody>
          <a:bodyPr>
            <a:noAutofit/>
          </a:bodyPr>
          <a:lstStyle/>
          <a:p>
            <a:r>
              <a:rPr lang="tr-TR" sz="1400" b="1" u="sng" dirty="0" smtClean="0"/>
              <a:t>Araştırma </a:t>
            </a:r>
            <a:r>
              <a:rPr lang="tr-TR" sz="1400" b="1" u="sng" dirty="0"/>
              <a:t>ve Geliştirme Alt Komisyonu</a:t>
            </a:r>
          </a:p>
          <a:p>
            <a:r>
              <a:rPr lang="tr-TR" sz="1400" dirty="0"/>
              <a:t>Üye Doç. Dr. Ebru Emine ŞÜKÜROĞLU Mühendislik ve Doğa </a:t>
            </a:r>
            <a:r>
              <a:rPr lang="tr-TR" sz="1400" dirty="0" smtClean="0"/>
              <a:t>Bilimleri Fakültesi</a:t>
            </a:r>
            <a:endParaRPr lang="tr-TR" sz="1400" dirty="0"/>
          </a:p>
          <a:p>
            <a:r>
              <a:rPr lang="tr-TR" sz="1400" dirty="0"/>
              <a:t>Üye Dr. </a:t>
            </a:r>
            <a:r>
              <a:rPr lang="tr-TR" sz="1400" dirty="0" err="1"/>
              <a:t>Öğr</a:t>
            </a:r>
            <a:r>
              <a:rPr lang="tr-TR" sz="1400" dirty="0"/>
              <a:t>. Üyesi Bülent BAL İktisadi ve İdari Bilimler Fakültesi</a:t>
            </a:r>
          </a:p>
          <a:p>
            <a:r>
              <a:rPr lang="tr-TR" sz="1400" dirty="0"/>
              <a:t>Üye Dr. </a:t>
            </a:r>
            <a:r>
              <a:rPr lang="tr-TR" sz="1400" dirty="0" err="1"/>
              <a:t>Öğr</a:t>
            </a:r>
            <a:r>
              <a:rPr lang="tr-TR" sz="1400" dirty="0"/>
              <a:t>. Üyesi Zeynep </a:t>
            </a:r>
            <a:r>
              <a:rPr lang="tr-TR" sz="1400" dirty="0" smtClean="0"/>
              <a:t>BAŞKAN TAKAOĞLU </a:t>
            </a:r>
            <a:r>
              <a:rPr lang="tr-TR" sz="1400" dirty="0"/>
              <a:t>Sağlık Bilimleri Fakültesi</a:t>
            </a:r>
          </a:p>
          <a:p>
            <a:r>
              <a:rPr lang="tr-TR" sz="1400" dirty="0"/>
              <a:t>Üye Doç. Dr. Emre AYDINÇAKIR Fen Bilimleri </a:t>
            </a:r>
            <a:r>
              <a:rPr lang="tr-TR" sz="1400" dirty="0" smtClean="0"/>
              <a:t>Enstitüsü</a:t>
            </a:r>
          </a:p>
          <a:p>
            <a:r>
              <a:rPr lang="tr-TR" sz="1400" b="1" u="sng" dirty="0" smtClean="0"/>
              <a:t>İdari </a:t>
            </a:r>
            <a:r>
              <a:rPr lang="tr-TR" sz="1400" b="1" u="sng" dirty="0"/>
              <a:t>İşlemler Alt Komisyonu</a:t>
            </a:r>
          </a:p>
          <a:p>
            <a:r>
              <a:rPr lang="tr-TR" sz="1400" dirty="0"/>
              <a:t>Üye Doç. Dr. Fatih YALÇIN (Genel Sekreter) Genel Sekreterlik</a:t>
            </a:r>
          </a:p>
          <a:p>
            <a:r>
              <a:rPr lang="tr-TR" sz="1400" dirty="0"/>
              <a:t>Üye Onur KAYA (Strateji Geliştirme </a:t>
            </a:r>
            <a:r>
              <a:rPr lang="tr-TR" sz="1400" dirty="0" smtClean="0"/>
              <a:t>Daire Başkanı</a:t>
            </a:r>
            <a:r>
              <a:rPr lang="tr-TR" sz="1400" dirty="0"/>
              <a:t>) Strateji Geliştirme Daire Başkanlığı</a:t>
            </a:r>
          </a:p>
          <a:p>
            <a:r>
              <a:rPr lang="tr-TR" sz="1400" b="1" u="sng" dirty="0"/>
              <a:t>Sekretarya</a:t>
            </a:r>
          </a:p>
          <a:p>
            <a:r>
              <a:rPr lang="tr-TR" sz="1400" dirty="0"/>
              <a:t>Arş. Gör. Kübra ŞİMŞEK DEMİRBAĞ İktisadi ve İdari Bilimler Fakültesi</a:t>
            </a:r>
          </a:p>
          <a:p>
            <a:r>
              <a:rPr lang="tr-TR" sz="1400" dirty="0"/>
              <a:t>Serkan KAYHAN (Mali </a:t>
            </a:r>
            <a:r>
              <a:rPr lang="tr-TR" sz="1400" dirty="0" smtClean="0"/>
              <a:t>Hizmetler Uzmanı</a:t>
            </a:r>
            <a:r>
              <a:rPr lang="tr-TR" sz="1400" dirty="0"/>
              <a:t>) Strateji Geliştirme Daire Başkanlığı</a:t>
            </a:r>
          </a:p>
          <a:p>
            <a:r>
              <a:rPr lang="tr-TR" sz="1400" dirty="0"/>
              <a:t>İsa SAĞLIK (Mali Hizmetler </a:t>
            </a:r>
            <a:r>
              <a:rPr lang="tr-TR" sz="1400" dirty="0" smtClean="0"/>
              <a:t>Uzman Yardımcısı</a:t>
            </a:r>
            <a:r>
              <a:rPr lang="tr-TR" sz="1400" dirty="0"/>
              <a:t>) Strateji Geliştirme Daire </a:t>
            </a:r>
            <a:r>
              <a:rPr lang="tr-TR" sz="1400" dirty="0" smtClean="0"/>
              <a:t>Başkanlığı</a:t>
            </a:r>
            <a:endParaRPr lang="tr-TR" sz="1400" dirty="0"/>
          </a:p>
        </p:txBody>
      </p:sp>
      <p:sp>
        <p:nvSpPr>
          <p:cNvPr id="4" name="İçerik Yer Tutucusu 2"/>
          <p:cNvSpPr txBox="1">
            <a:spLocks/>
          </p:cNvSpPr>
          <p:nvPr/>
        </p:nvSpPr>
        <p:spPr>
          <a:xfrm>
            <a:off x="0" y="1861526"/>
            <a:ext cx="5885688" cy="4996473"/>
          </a:xfrm>
          <a:prstGeom prst="rect">
            <a:avLst/>
          </a:prstGeom>
          <a:solidFill>
            <a:schemeClr val="accent1">
              <a:lumMod val="20000"/>
              <a:lumOff val="80000"/>
            </a:schemeClr>
          </a:solidFill>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2000" b="1" dirty="0" smtClean="0"/>
              <a:t>Görev Ad Soyadı Birim</a:t>
            </a:r>
          </a:p>
          <a:p>
            <a:r>
              <a:rPr lang="tr-TR" sz="2000" dirty="0" smtClean="0"/>
              <a:t>Başkan           Prof. Dr. Halil İbrahim ZEYBEK Rektör</a:t>
            </a:r>
          </a:p>
          <a:p>
            <a:r>
              <a:rPr lang="tr-TR" sz="2000" dirty="0" smtClean="0"/>
              <a:t>Başkan Yrd.   Prof. Dr. Günay ÇAKIR Rektör Yardımcısı</a:t>
            </a:r>
          </a:p>
          <a:p>
            <a:r>
              <a:rPr lang="tr-TR" sz="2000" dirty="0" smtClean="0"/>
              <a:t>Koordinatör  Doç. Dr. M. Ferhat ÖZBEK İktisadi ve İdari Bilimler Fakültesi</a:t>
            </a:r>
          </a:p>
          <a:p>
            <a:endParaRPr lang="tr-TR" sz="2000" dirty="0" smtClean="0"/>
          </a:p>
          <a:p>
            <a:r>
              <a:rPr lang="tr-TR" sz="2000" b="1" u="sng" dirty="0" smtClean="0"/>
              <a:t>Eğitim ve Öğretim Alt Komisyonu</a:t>
            </a:r>
          </a:p>
          <a:p>
            <a:r>
              <a:rPr lang="tr-TR" sz="2000" dirty="0" smtClean="0"/>
              <a:t>Üye Dr. </a:t>
            </a:r>
            <a:r>
              <a:rPr lang="tr-TR" sz="2000" dirty="0" err="1" smtClean="0"/>
              <a:t>Öğr</a:t>
            </a:r>
            <a:r>
              <a:rPr lang="tr-TR" sz="2000" dirty="0" smtClean="0"/>
              <a:t>. Üyesi Celal YEŞİLÇAYIR Edebiyat Fakültesi</a:t>
            </a:r>
          </a:p>
          <a:p>
            <a:r>
              <a:rPr lang="tr-TR" sz="2000" dirty="0" smtClean="0"/>
              <a:t>Üye Dr. </a:t>
            </a:r>
            <a:r>
              <a:rPr lang="tr-TR" sz="2000" dirty="0" err="1" smtClean="0"/>
              <a:t>Öğr</a:t>
            </a:r>
            <a:r>
              <a:rPr lang="tr-TR" sz="2000" dirty="0" smtClean="0"/>
              <a:t>. Üyesi Hamza AKTAŞ İlahiyat Fakültesi</a:t>
            </a:r>
          </a:p>
          <a:p>
            <a:r>
              <a:rPr lang="tr-TR" sz="2000" dirty="0" smtClean="0"/>
              <a:t>Üye Dr. </a:t>
            </a:r>
            <a:r>
              <a:rPr lang="tr-TR" sz="2000" dirty="0" err="1" smtClean="0"/>
              <a:t>Öğr</a:t>
            </a:r>
            <a:r>
              <a:rPr lang="tr-TR" sz="2000" dirty="0" smtClean="0"/>
              <a:t>. Üyesi Ali ÖZCAN İletişim Fakültesi</a:t>
            </a:r>
          </a:p>
          <a:p>
            <a:r>
              <a:rPr lang="tr-TR" sz="2000" dirty="0" smtClean="0"/>
              <a:t>Üye Dr. </a:t>
            </a:r>
            <a:r>
              <a:rPr lang="tr-TR" sz="2000" dirty="0" err="1" smtClean="0"/>
              <a:t>Öğr</a:t>
            </a:r>
            <a:r>
              <a:rPr lang="tr-TR" sz="2000" dirty="0" smtClean="0"/>
              <a:t>. Üyesi İsmail ÇALIK Turizm Fakültesi</a:t>
            </a:r>
          </a:p>
          <a:p>
            <a:r>
              <a:rPr lang="tr-TR" sz="2000" dirty="0" smtClean="0"/>
              <a:t>Üye Dr. </a:t>
            </a:r>
            <a:r>
              <a:rPr lang="tr-TR" sz="2000" dirty="0" err="1" smtClean="0"/>
              <a:t>Öğr</a:t>
            </a:r>
            <a:r>
              <a:rPr lang="tr-TR" sz="2000" dirty="0" smtClean="0"/>
              <a:t>. Üyesi Yeşim BAYRAKTAROĞLU Beden Eğitimi ve Spor Yüksekokulu</a:t>
            </a:r>
          </a:p>
          <a:p>
            <a:r>
              <a:rPr lang="tr-TR" sz="2000" dirty="0" smtClean="0"/>
              <a:t>Üye Dr. </a:t>
            </a:r>
            <a:r>
              <a:rPr lang="tr-TR" sz="2000" dirty="0" err="1" smtClean="0"/>
              <a:t>Öğr</a:t>
            </a:r>
            <a:r>
              <a:rPr lang="tr-TR" sz="2000" dirty="0" smtClean="0"/>
              <a:t>. Üyesi Mehmet ÖZ Meslek Yüksekokulları</a:t>
            </a:r>
          </a:p>
          <a:p>
            <a:r>
              <a:rPr lang="tr-TR" sz="2000" dirty="0" smtClean="0"/>
              <a:t>Üye Ali KARAGÖZ Öğrenci Temsilcisi</a:t>
            </a:r>
          </a:p>
        </p:txBody>
      </p:sp>
      <p:sp>
        <p:nvSpPr>
          <p:cNvPr id="5" name="Dikdörtgen 4"/>
          <p:cNvSpPr/>
          <p:nvPr/>
        </p:nvSpPr>
        <p:spPr>
          <a:xfrm>
            <a:off x="210312" y="256032"/>
            <a:ext cx="6202520" cy="584775"/>
          </a:xfrm>
          <a:prstGeom prst="rect">
            <a:avLst/>
          </a:prstGeom>
        </p:spPr>
        <p:txBody>
          <a:bodyPr wrap="square">
            <a:spAutoFit/>
          </a:bodyPr>
          <a:lstStyle/>
          <a:p>
            <a:r>
              <a:rPr lang="tr-TR" sz="3200" b="1" dirty="0"/>
              <a:t>Stratejik </a:t>
            </a:r>
            <a:r>
              <a:rPr lang="tr-TR" sz="3200" b="1" dirty="0" smtClean="0"/>
              <a:t>Planlama 2019-2022</a:t>
            </a:r>
            <a:endParaRPr lang="tr-TR" sz="3200" b="1" dirty="0"/>
          </a:p>
        </p:txBody>
      </p:sp>
    </p:spTree>
    <p:extLst>
      <p:ext uri="{BB962C8B-B14F-4D97-AF65-F5344CB8AC3E}">
        <p14:creationId xmlns:p14="http://schemas.microsoft.com/office/powerpoint/2010/main" val="36036552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55934" y="2550693"/>
            <a:ext cx="11649075" cy="3994485"/>
          </a:xfrm>
        </p:spPr>
        <p:txBody>
          <a:bodyPr>
            <a:normAutofit fontScale="70000" lnSpcReduction="20000"/>
          </a:bodyPr>
          <a:lstStyle/>
          <a:p>
            <a:pPr marL="0" indent="0">
              <a:buNone/>
            </a:pPr>
            <a:r>
              <a:rPr lang="tr-TR" sz="3200" b="1" dirty="0" smtClean="0">
                <a:solidFill>
                  <a:schemeClr val="accent6"/>
                </a:solidFill>
              </a:rPr>
              <a:t>Neler Yapılması Planlanıyor?</a:t>
            </a:r>
          </a:p>
          <a:p>
            <a:pPr marL="0" indent="0">
              <a:buNone/>
            </a:pPr>
            <a:endParaRPr lang="tr-TR" sz="3200" dirty="0"/>
          </a:p>
          <a:p>
            <a:pPr lvl="0"/>
            <a:r>
              <a:rPr lang="tr-TR" sz="3200" dirty="0"/>
              <a:t>Ö</a:t>
            </a:r>
            <a:r>
              <a:rPr lang="tr-TR" sz="3200" dirty="0" smtClean="0"/>
              <a:t>ğretim </a:t>
            </a:r>
            <a:r>
              <a:rPr lang="tr-TR" sz="3200" dirty="0"/>
              <a:t>elemanlarına dijital ortamda “Dijital Çağda Yükseköğretimde Öğrenme ve Öğretme” dersi </a:t>
            </a:r>
            <a:r>
              <a:rPr lang="tr-TR" sz="3200" dirty="0" smtClean="0"/>
              <a:t>verilmesi</a:t>
            </a:r>
          </a:p>
          <a:p>
            <a:pPr lvl="0"/>
            <a:endParaRPr lang="tr-TR" sz="3200" dirty="0"/>
          </a:p>
          <a:p>
            <a:pPr lvl="0"/>
            <a:r>
              <a:rPr lang="tr-TR" sz="3200" dirty="0"/>
              <a:t>Öğretim elemanlarına dijital ders malzemesi hazırlanması konusunda hizmet içi eğitim </a:t>
            </a:r>
            <a:r>
              <a:rPr lang="tr-TR" sz="3200" dirty="0" smtClean="0"/>
              <a:t>verilmesi. </a:t>
            </a:r>
            <a:r>
              <a:rPr lang="tr-TR" sz="3200" dirty="0"/>
              <a:t>Bu sayede her öğretim elemanının kendi dersinin öğretim tasarımcısı </a:t>
            </a:r>
            <a:r>
              <a:rPr lang="tr-TR" sz="3200" dirty="0" smtClean="0"/>
              <a:t>olmasının sağlanması</a:t>
            </a:r>
          </a:p>
          <a:p>
            <a:pPr marL="0" lvl="0" indent="0">
              <a:buNone/>
            </a:pPr>
            <a:endParaRPr lang="tr-TR" sz="3200" dirty="0"/>
          </a:p>
          <a:p>
            <a:pPr lvl="0"/>
            <a:r>
              <a:rPr lang="tr-TR" sz="3200" dirty="0" smtClean="0"/>
              <a:t>Dijital Okuryazarlık dersinin öğrencilere </a:t>
            </a:r>
            <a:r>
              <a:rPr lang="tr-TR" sz="3200" dirty="0" err="1"/>
              <a:t>Anadolum</a:t>
            </a:r>
            <a:r>
              <a:rPr lang="tr-TR" sz="3200" dirty="0"/>
              <a:t> e-Kampüs </a:t>
            </a:r>
            <a:r>
              <a:rPr lang="tr-TR" sz="3200" dirty="0" smtClean="0"/>
              <a:t>Sistemi aracılığıyla sunulması</a:t>
            </a:r>
            <a:endParaRPr lang="tr-TR" sz="3200" dirty="0"/>
          </a:p>
          <a:p>
            <a:endParaRPr lang="tr-TR" sz="3200" dirty="0"/>
          </a:p>
        </p:txBody>
      </p:sp>
    </p:spTree>
    <p:extLst>
      <p:ext uri="{BB962C8B-B14F-4D97-AF65-F5344CB8AC3E}">
        <p14:creationId xmlns:p14="http://schemas.microsoft.com/office/powerpoint/2010/main" val="428471272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20943" y="601579"/>
            <a:ext cx="10241280" cy="739833"/>
          </a:xfrm>
        </p:spPr>
        <p:txBody>
          <a:bodyPr/>
          <a:lstStyle/>
          <a:p>
            <a:pPr algn="ctr"/>
            <a:r>
              <a:rPr lang="tr-TR" sz="3600" b="1" dirty="0">
                <a:solidFill>
                  <a:schemeClr val="accent6">
                    <a:lumMod val="75000"/>
                  </a:schemeClr>
                </a:solidFill>
              </a:rPr>
              <a:t>Proje Kapsamındaki Üniversitelerimiz</a:t>
            </a:r>
          </a:p>
        </p:txBody>
      </p:sp>
      <p:sp>
        <p:nvSpPr>
          <p:cNvPr id="3" name="İçerik Yer Tutucusu 2"/>
          <p:cNvSpPr>
            <a:spLocks noGrp="1"/>
          </p:cNvSpPr>
          <p:nvPr>
            <p:ph idx="1"/>
          </p:nvPr>
        </p:nvSpPr>
        <p:spPr>
          <a:xfrm>
            <a:off x="177338" y="2382253"/>
            <a:ext cx="11837323" cy="4475747"/>
          </a:xfrm>
        </p:spPr>
        <p:txBody>
          <a:bodyPr>
            <a:normAutofit fontScale="92500" lnSpcReduction="10000"/>
          </a:bodyPr>
          <a:lstStyle/>
          <a:p>
            <a:pPr algn="just"/>
            <a:r>
              <a:rPr lang="tr-TR" sz="3200" dirty="0" smtClean="0"/>
              <a:t>Ağrı İbrahim Çeçen Üniversitesi</a:t>
            </a:r>
          </a:p>
          <a:p>
            <a:pPr algn="just"/>
            <a:r>
              <a:rPr lang="tr-TR" sz="3200" dirty="0" smtClean="0"/>
              <a:t>Bayburt Üniversitesi</a:t>
            </a:r>
          </a:p>
          <a:p>
            <a:pPr algn="just"/>
            <a:r>
              <a:rPr lang="tr-TR" sz="3200" dirty="0" smtClean="0"/>
              <a:t>Bingöl Üniversitesi</a:t>
            </a:r>
          </a:p>
          <a:p>
            <a:pPr algn="just"/>
            <a:r>
              <a:rPr lang="tr-TR" sz="3200" dirty="0" smtClean="0"/>
              <a:t>Iğdır Üniversitesi</a:t>
            </a:r>
          </a:p>
          <a:p>
            <a:pPr algn="just"/>
            <a:r>
              <a:rPr lang="tr-TR" sz="3200" dirty="0" smtClean="0"/>
              <a:t>Munzur Üniversitesi</a:t>
            </a:r>
          </a:p>
          <a:p>
            <a:pPr algn="just"/>
            <a:r>
              <a:rPr lang="tr-TR" sz="3200" dirty="0" smtClean="0"/>
              <a:t>Muş Alparslan Üniversitesi</a:t>
            </a:r>
          </a:p>
          <a:p>
            <a:pPr algn="just"/>
            <a:r>
              <a:rPr lang="tr-TR" sz="3200" dirty="0" smtClean="0"/>
              <a:t>Siirt Üniversitesi</a:t>
            </a:r>
          </a:p>
          <a:p>
            <a:pPr algn="just"/>
            <a:r>
              <a:rPr lang="tr-TR" sz="3200" dirty="0" smtClean="0"/>
              <a:t>Şırnak Üniversitesi</a:t>
            </a:r>
          </a:p>
          <a:p>
            <a:pPr marL="0" indent="0">
              <a:buNone/>
            </a:pPr>
            <a:endParaRPr lang="tr-TR" dirty="0"/>
          </a:p>
        </p:txBody>
      </p:sp>
    </p:spTree>
    <p:extLst>
      <p:ext uri="{BB962C8B-B14F-4D97-AF65-F5344CB8AC3E}">
        <p14:creationId xmlns:p14="http://schemas.microsoft.com/office/powerpoint/2010/main" val="187433665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5679" y="579266"/>
            <a:ext cx="11804073" cy="1005840"/>
          </a:xfrm>
        </p:spPr>
        <p:txBody>
          <a:bodyPr/>
          <a:lstStyle/>
          <a:p>
            <a:pPr algn="ctr"/>
            <a:r>
              <a:rPr lang="tr-TR" sz="3600" b="1" dirty="0" smtClean="0">
                <a:solidFill>
                  <a:schemeClr val="accent6">
                    <a:lumMod val="75000"/>
                  </a:schemeClr>
                </a:solidFill>
              </a:rPr>
              <a:t>Projeye Yeni Katılan </a:t>
            </a:r>
            <a:r>
              <a:rPr lang="tr-TR" sz="3600" b="1" dirty="0">
                <a:solidFill>
                  <a:schemeClr val="accent6">
                    <a:lumMod val="75000"/>
                  </a:schemeClr>
                </a:solidFill>
              </a:rPr>
              <a:t>Üniversitelerimiz</a:t>
            </a:r>
          </a:p>
        </p:txBody>
      </p:sp>
      <p:sp>
        <p:nvSpPr>
          <p:cNvPr id="3" name="İçerik Yer Tutucusu 2"/>
          <p:cNvSpPr>
            <a:spLocks noGrp="1"/>
          </p:cNvSpPr>
          <p:nvPr>
            <p:ph idx="1"/>
          </p:nvPr>
        </p:nvSpPr>
        <p:spPr>
          <a:xfrm>
            <a:off x="382386" y="2586789"/>
            <a:ext cx="10889672" cy="3661610"/>
          </a:xfrm>
        </p:spPr>
        <p:txBody>
          <a:bodyPr>
            <a:normAutofit fontScale="70000" lnSpcReduction="20000"/>
          </a:bodyPr>
          <a:lstStyle/>
          <a:p>
            <a:pPr marL="0" indent="0">
              <a:buNone/>
            </a:pPr>
            <a:endParaRPr lang="tr-TR" dirty="0" smtClean="0"/>
          </a:p>
          <a:p>
            <a:r>
              <a:rPr lang="tr-TR" sz="3200" dirty="0" smtClean="0"/>
              <a:t>Ardahan Üniversitesi</a:t>
            </a:r>
          </a:p>
          <a:p>
            <a:r>
              <a:rPr lang="tr-TR" sz="3200" dirty="0" smtClean="0"/>
              <a:t>Artvin Çoruh Üniversitesi</a:t>
            </a:r>
          </a:p>
          <a:p>
            <a:r>
              <a:rPr lang="tr-TR" sz="3200" dirty="0" smtClean="0"/>
              <a:t>Batman Üniversitesi</a:t>
            </a:r>
          </a:p>
          <a:p>
            <a:r>
              <a:rPr lang="tr-TR" sz="3200" dirty="0" smtClean="0"/>
              <a:t>Bitlis Eren Üniversitesi</a:t>
            </a:r>
          </a:p>
          <a:p>
            <a:r>
              <a:rPr lang="tr-TR" sz="4000" b="1" u="sng" dirty="0" smtClean="0"/>
              <a:t>Gümüşhane Üniversitesi</a:t>
            </a:r>
          </a:p>
          <a:p>
            <a:r>
              <a:rPr lang="tr-TR" sz="3200" dirty="0" smtClean="0"/>
              <a:t>Hakkari Üniversitesi</a:t>
            </a:r>
          </a:p>
          <a:p>
            <a:r>
              <a:rPr lang="tr-TR" sz="3200" dirty="0" smtClean="0"/>
              <a:t>Kilis 7 Aralık Üniversitesi</a:t>
            </a:r>
          </a:p>
          <a:p>
            <a:r>
              <a:rPr lang="tr-TR" sz="3200" dirty="0" smtClean="0"/>
              <a:t>Osmaniye Korkut Ata Üniversitesi</a:t>
            </a:r>
            <a:endParaRPr lang="tr-TR" sz="3200" dirty="0"/>
          </a:p>
        </p:txBody>
      </p:sp>
    </p:spTree>
    <p:extLst>
      <p:ext uri="{BB962C8B-B14F-4D97-AF65-F5344CB8AC3E}">
        <p14:creationId xmlns:p14="http://schemas.microsoft.com/office/powerpoint/2010/main" val="125634362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4"/>
          <p:cNvSpPr>
            <a:spLocks noGrp="1"/>
          </p:cNvSpPr>
          <p:nvPr>
            <p:ph idx="1"/>
          </p:nvPr>
        </p:nvSpPr>
        <p:spPr>
          <a:xfrm>
            <a:off x="0" y="0"/>
            <a:ext cx="12097502" cy="2887579"/>
          </a:xfrm>
        </p:spPr>
        <p:txBody>
          <a:bodyPr>
            <a:normAutofit fontScale="92500" lnSpcReduction="20000"/>
          </a:bodyPr>
          <a:lstStyle/>
          <a:p>
            <a:r>
              <a:rPr lang="tr-TR" dirty="0"/>
              <a:t>2008 yılında eğitim-öğretim faaliyetlerine 3 fakülte, 2 enstitü, 5 meslek yüksekokulu ve </a:t>
            </a:r>
            <a:r>
              <a:rPr lang="tr-TR" dirty="0" smtClean="0"/>
              <a:t>1 yüksekokul </a:t>
            </a:r>
            <a:r>
              <a:rPr lang="tr-TR" dirty="0"/>
              <a:t>ile başlayan Gümüşhane Üniversitesi, </a:t>
            </a:r>
            <a:endParaRPr lang="tr-TR" dirty="0" smtClean="0"/>
          </a:p>
          <a:p>
            <a:r>
              <a:rPr lang="tr-TR" dirty="0" smtClean="0"/>
              <a:t>Kurumsal </a:t>
            </a:r>
            <a:r>
              <a:rPr lang="tr-TR" dirty="0"/>
              <a:t>gelişimini devam ettirerek 2018 </a:t>
            </a:r>
            <a:r>
              <a:rPr lang="tr-TR" dirty="0" smtClean="0"/>
              <a:t>yılı sonu </a:t>
            </a:r>
            <a:r>
              <a:rPr lang="tr-TR" dirty="0"/>
              <a:t>itibarı ile 7 fakülte, 2 enstitü, 10 meslek yüksekokulu, 2 yüksekokul, Rektörlük örgütüne </a:t>
            </a:r>
            <a:r>
              <a:rPr lang="tr-TR" dirty="0" smtClean="0"/>
              <a:t>bağlı 6 </a:t>
            </a:r>
            <a:r>
              <a:rPr lang="tr-TR" dirty="0"/>
              <a:t>bölüm başkanlığı ve 8 uygulama ve araştırma merkezi ile çeşitli koordinatörlük ve </a:t>
            </a:r>
            <a:r>
              <a:rPr lang="tr-TR" dirty="0" smtClean="0"/>
              <a:t>ofislerle faaliyetlerini </a:t>
            </a:r>
            <a:r>
              <a:rPr lang="tr-TR" dirty="0"/>
              <a:t>sürdürmektedir.</a:t>
            </a:r>
          </a:p>
          <a:p>
            <a:pPr algn="just"/>
            <a:r>
              <a:rPr lang="tr-TR" dirty="0"/>
              <a:t>2018 yılı sonu itibari ile akademik personel sayısı, 626’ya (yabancı uyruklu personel dâhil), </a:t>
            </a:r>
            <a:r>
              <a:rPr lang="tr-TR" dirty="0" smtClean="0"/>
              <a:t>idari personel </a:t>
            </a:r>
            <a:r>
              <a:rPr lang="tr-TR" dirty="0"/>
              <a:t>sayısı 251’e, öğrenci sayısı 17.622’ye </a:t>
            </a:r>
            <a:r>
              <a:rPr lang="tr-TR" dirty="0" smtClean="0"/>
              <a:t>ulaşmıştır (</a:t>
            </a:r>
            <a:r>
              <a:rPr lang="tr-TR" i="1" u="sng" dirty="0" smtClean="0"/>
              <a:t>Yükseköğretim Kurumu kararı ile 2750 öğrencinin kaydı da silinmiştir</a:t>
            </a:r>
            <a:r>
              <a:rPr lang="tr-TR" dirty="0" smtClean="0"/>
              <a:t>).</a:t>
            </a:r>
            <a:endParaRPr lang="tr-TR" dirty="0"/>
          </a:p>
        </p:txBody>
      </p:sp>
      <p:pic>
        <p:nvPicPr>
          <p:cNvPr id="6" name="Resim 5"/>
          <p:cNvPicPr>
            <a:picLocks noChangeAspect="1"/>
          </p:cNvPicPr>
          <p:nvPr/>
        </p:nvPicPr>
        <p:blipFill>
          <a:blip r:embed="rId2"/>
          <a:stretch>
            <a:fillRect/>
          </a:stretch>
        </p:blipFill>
        <p:spPr>
          <a:xfrm>
            <a:off x="369509" y="2887579"/>
            <a:ext cx="8431340" cy="3970421"/>
          </a:xfrm>
          <a:prstGeom prst="rect">
            <a:avLst/>
          </a:prstGeom>
        </p:spPr>
      </p:pic>
    </p:spTree>
    <p:extLst>
      <p:ext uri="{BB962C8B-B14F-4D97-AF65-F5344CB8AC3E}">
        <p14:creationId xmlns:p14="http://schemas.microsoft.com/office/powerpoint/2010/main" val="3180993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r>
              <a:rPr lang="tr-TR" dirty="0"/>
              <a:t>URAP (</a:t>
            </a:r>
            <a:r>
              <a:rPr lang="tr-TR" dirty="0" smtClean="0"/>
              <a:t>Üniversite Akademik </a:t>
            </a:r>
            <a:r>
              <a:rPr lang="tr-TR" dirty="0"/>
              <a:t>Performans Değerlendirmesi - ODTÜ) sistemine göre, Üniversitemiz 2018-2019 </a:t>
            </a:r>
            <a:r>
              <a:rPr lang="tr-TR" dirty="0" smtClean="0"/>
              <a:t>eğitim-öğretim döneminde </a:t>
            </a:r>
            <a:r>
              <a:rPr lang="tr-TR" dirty="0"/>
              <a:t>Doğu Karadeniz’deki üniversiteler arasında 4. sırada yer alarak </a:t>
            </a:r>
            <a:r>
              <a:rPr lang="tr-TR" dirty="0" smtClean="0"/>
              <a:t>2017-2018 eğitim-öğretim </a:t>
            </a:r>
            <a:r>
              <a:rPr lang="tr-TR" dirty="0"/>
              <a:t>dönemine göre bir sıra gerilemiştir (Bkz. URAP Türkiye). 2017-2018 </a:t>
            </a:r>
            <a:r>
              <a:rPr lang="tr-TR" dirty="0" smtClean="0"/>
              <a:t>Dünya sıralamasında </a:t>
            </a:r>
            <a:r>
              <a:rPr lang="tr-TR" dirty="0"/>
              <a:t>2478. sırada yer alan Üniversitemiz 2018-2019 Dünya sıralamasında altı </a:t>
            </a:r>
            <a:r>
              <a:rPr lang="tr-TR" dirty="0" smtClean="0"/>
              <a:t>basamak yükselerek </a:t>
            </a:r>
            <a:r>
              <a:rPr lang="tr-TR" dirty="0"/>
              <a:t>2472. sırada yer almıştır (Bkz. URAP Dünya).</a:t>
            </a:r>
          </a:p>
        </p:txBody>
      </p:sp>
    </p:spTree>
    <p:extLst>
      <p:ext uri="{BB962C8B-B14F-4D97-AF65-F5344CB8AC3E}">
        <p14:creationId xmlns:p14="http://schemas.microsoft.com/office/powerpoint/2010/main" val="2876010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Üniversitelerin dönüşüm süreçleri</a:t>
            </a:r>
            <a:br>
              <a:rPr lang="tr-TR" dirty="0"/>
            </a:br>
            <a:endParaRPr lang="tr-TR" dirty="0"/>
          </a:p>
        </p:txBody>
      </p:sp>
      <p:sp>
        <p:nvSpPr>
          <p:cNvPr id="3" name="İçerik Yer Tutucusu 2"/>
          <p:cNvSpPr>
            <a:spLocks noGrp="1"/>
          </p:cNvSpPr>
          <p:nvPr>
            <p:ph idx="1"/>
          </p:nvPr>
        </p:nvSpPr>
        <p:spPr>
          <a:xfrm>
            <a:off x="264696" y="1825625"/>
            <a:ext cx="6292516" cy="2601996"/>
          </a:xfrm>
        </p:spPr>
        <p:txBody>
          <a:bodyPr/>
          <a:lstStyle/>
          <a:p>
            <a:r>
              <a:rPr lang="tr-TR" dirty="0" smtClean="0"/>
              <a:t>Eğitim temelli üniversiteler</a:t>
            </a:r>
          </a:p>
          <a:p>
            <a:r>
              <a:rPr lang="tr-TR" dirty="0" smtClean="0"/>
              <a:t>Eğitim-araştırma temelli üniversiteler</a:t>
            </a:r>
          </a:p>
          <a:p>
            <a:r>
              <a:rPr lang="tr-TR" dirty="0" smtClean="0"/>
              <a:t>Araştırma temelli üniversiteler</a:t>
            </a:r>
          </a:p>
          <a:p>
            <a:r>
              <a:rPr lang="tr-TR" dirty="0" smtClean="0"/>
              <a:t>3. nesil üniversiteler</a:t>
            </a:r>
            <a:endParaRPr lang="tr-TR" dirty="0"/>
          </a:p>
        </p:txBody>
      </p:sp>
    </p:spTree>
    <p:extLst>
      <p:ext uri="{BB962C8B-B14F-4D97-AF65-F5344CB8AC3E}">
        <p14:creationId xmlns:p14="http://schemas.microsoft.com/office/powerpoint/2010/main" val="7280536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74904" y="1390235"/>
            <a:ext cx="10928684" cy="1325563"/>
          </a:xfrm>
        </p:spPr>
        <p:txBody>
          <a:bodyPr>
            <a:noAutofit/>
          </a:bodyPr>
          <a:lstStyle/>
          <a:p>
            <a:r>
              <a:rPr lang="tr-TR" sz="2400" b="1" dirty="0" smtClean="0"/>
              <a:t>Önce Üniversitemize bir </a:t>
            </a:r>
            <a:r>
              <a:rPr lang="tr-TR" sz="2400" b="1" dirty="0" err="1" smtClean="0"/>
              <a:t>mentör</a:t>
            </a:r>
            <a:r>
              <a:rPr lang="tr-TR" sz="2400" b="1" dirty="0" smtClean="0"/>
              <a:t> Prof. Dr. Sultan TAŞÇIOĞLU geldi. </a:t>
            </a:r>
            <a:br>
              <a:rPr lang="tr-TR" sz="2400" b="1" dirty="0" smtClean="0"/>
            </a:br>
            <a:r>
              <a:rPr lang="tr-TR" sz="2400" b="1" dirty="0" smtClean="0"/>
              <a:t/>
            </a:r>
            <a:br>
              <a:rPr lang="tr-TR" sz="2400" b="1" dirty="0" smtClean="0"/>
            </a:br>
            <a:r>
              <a:rPr lang="tr-TR" sz="2400" b="1" dirty="0" smtClean="0"/>
              <a:t>Ardından aşağıdaki heyet gelecektir. </a:t>
            </a:r>
            <a:endParaRPr lang="tr-TR" sz="2400" b="1" dirty="0"/>
          </a:p>
        </p:txBody>
      </p:sp>
      <p:sp>
        <p:nvSpPr>
          <p:cNvPr id="5" name="Metin kutusu 4"/>
          <p:cNvSpPr txBox="1"/>
          <p:nvPr/>
        </p:nvSpPr>
        <p:spPr>
          <a:xfrm>
            <a:off x="409060" y="2943887"/>
            <a:ext cx="11484864" cy="3139321"/>
          </a:xfrm>
          <a:prstGeom prst="rect">
            <a:avLst/>
          </a:prstGeom>
          <a:solidFill>
            <a:schemeClr val="accent1">
              <a:lumMod val="20000"/>
              <a:lumOff val="80000"/>
            </a:schemeClr>
          </a:solidFill>
        </p:spPr>
        <p:txBody>
          <a:bodyPr wrap="square" rtlCol="0">
            <a:spAutoFit/>
          </a:bodyPr>
          <a:lstStyle/>
          <a:p>
            <a:r>
              <a:rPr lang="tr-TR" dirty="0" smtClean="0"/>
              <a:t>Prof. Dr. Naci Tolga SARUÇ                  İstanbul Üniversitesi                   Maliye Bölümü                 Takım Başkanı</a:t>
            </a:r>
          </a:p>
          <a:p>
            <a:endParaRPr lang="tr-TR" dirty="0" smtClean="0"/>
          </a:p>
          <a:p>
            <a:r>
              <a:rPr lang="tr-TR" dirty="0" smtClean="0"/>
              <a:t>Prof. Dr. Abdulbaki GÜNEŞ                 Yüzüncü Yıl Üniversitesi              İlahiyat Fakültesi                Akademik Değerlendirici</a:t>
            </a:r>
          </a:p>
          <a:p>
            <a:endParaRPr lang="tr-TR" dirty="0" smtClean="0"/>
          </a:p>
          <a:p>
            <a:r>
              <a:rPr lang="tr-TR" dirty="0" smtClean="0"/>
              <a:t>Prof. Dr. Ramazan KURT                      Bursa Teknik Üniversitesi           Orman Fakültesi                 Akademik Değerlendirici</a:t>
            </a:r>
          </a:p>
          <a:p>
            <a:endParaRPr lang="tr-TR" dirty="0" smtClean="0"/>
          </a:p>
          <a:p>
            <a:r>
              <a:rPr lang="tr-TR" dirty="0" smtClean="0"/>
              <a:t>Doç. Dr. Çiğdem Börke TUNALI          İstanbul Üniversitesi                    İktisat Bölümü                   Akademik Değerlendirici</a:t>
            </a:r>
          </a:p>
          <a:p>
            <a:endParaRPr lang="tr-TR" dirty="0" smtClean="0"/>
          </a:p>
          <a:p>
            <a:r>
              <a:rPr lang="tr-TR" dirty="0" smtClean="0"/>
              <a:t>Prof. Dr. Afsun Ezel ESATOĞLU           Ankara Üniversitesi                     Sağlık Bilimleri Fakültesi   Akademik Değerlendirici</a:t>
            </a:r>
          </a:p>
          <a:p>
            <a:endParaRPr lang="tr-TR" dirty="0" smtClean="0"/>
          </a:p>
          <a:p>
            <a:r>
              <a:rPr lang="tr-TR" dirty="0" smtClean="0"/>
              <a:t>Gülcan AKPINAR                                  </a:t>
            </a:r>
            <a:r>
              <a:rPr lang="tr-TR" dirty="0" err="1" smtClean="0"/>
              <a:t>Ondokuz</a:t>
            </a:r>
            <a:r>
              <a:rPr lang="tr-TR" dirty="0" smtClean="0"/>
              <a:t> Mayıs Üniversitesi      Enstitü Sekreteri                 İdari Değerlendirici  </a:t>
            </a:r>
            <a:endParaRPr lang="tr-TR" dirty="0"/>
          </a:p>
        </p:txBody>
      </p:sp>
      <p:pic>
        <p:nvPicPr>
          <p:cNvPr id="8" name="Resi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95849" y="0"/>
            <a:ext cx="596151" cy="596151"/>
          </a:xfrm>
          <a:prstGeom prst="rect">
            <a:avLst/>
          </a:prstGeom>
        </p:spPr>
      </p:pic>
      <p:sp>
        <p:nvSpPr>
          <p:cNvPr id="9" name="Dikdörtgen 8"/>
          <p:cNvSpPr/>
          <p:nvPr/>
        </p:nvSpPr>
        <p:spPr>
          <a:xfrm>
            <a:off x="374904" y="113409"/>
            <a:ext cx="2949205" cy="523220"/>
          </a:xfrm>
          <a:prstGeom prst="rect">
            <a:avLst/>
          </a:prstGeom>
        </p:spPr>
        <p:txBody>
          <a:bodyPr wrap="none">
            <a:spAutoFit/>
          </a:bodyPr>
          <a:lstStyle/>
          <a:p>
            <a:r>
              <a:rPr lang="tr-TR" sz="2800" b="1" dirty="0"/>
              <a:t>Dış Değerlendirme</a:t>
            </a:r>
          </a:p>
        </p:txBody>
      </p:sp>
    </p:spTree>
    <p:extLst>
      <p:ext uri="{BB962C8B-B14F-4D97-AF65-F5344CB8AC3E}">
        <p14:creationId xmlns:p14="http://schemas.microsoft.com/office/powerpoint/2010/main" val="7559538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Mevcut durum</a:t>
            </a:r>
            <a:endParaRPr lang="tr-TR" dirty="0"/>
          </a:p>
        </p:txBody>
      </p:sp>
      <p:sp>
        <p:nvSpPr>
          <p:cNvPr id="3" name="İçerik Yer Tutucusu 2"/>
          <p:cNvSpPr>
            <a:spLocks noGrp="1"/>
          </p:cNvSpPr>
          <p:nvPr>
            <p:ph idx="1"/>
          </p:nvPr>
        </p:nvSpPr>
        <p:spPr/>
        <p:txBody>
          <a:bodyPr/>
          <a:lstStyle/>
          <a:p>
            <a:r>
              <a:rPr lang="tr-TR" dirty="0" smtClean="0"/>
              <a:t>Bologna ders çıktıları-</a:t>
            </a:r>
          </a:p>
          <a:p>
            <a:r>
              <a:rPr lang="tr-TR" dirty="0" smtClean="0"/>
              <a:t>Bölüm program yeterlilikleri </a:t>
            </a:r>
          </a:p>
          <a:p>
            <a:r>
              <a:rPr lang="tr-TR" dirty="0" smtClean="0"/>
              <a:t>Eğitim öğretimde yaşanan eksiklikler</a:t>
            </a:r>
          </a:p>
          <a:p>
            <a:endParaRPr lang="tr-TR" dirty="0"/>
          </a:p>
        </p:txBody>
      </p:sp>
      <p:pic>
        <p:nvPicPr>
          <p:cNvPr id="4" name="Resim 3"/>
          <p:cNvPicPr>
            <a:picLocks noChangeAspect="1"/>
          </p:cNvPicPr>
          <p:nvPr/>
        </p:nvPicPr>
        <p:blipFill rotWithShape="1">
          <a:blip r:embed="rId2"/>
          <a:srcRect l="5943" t="4678" r="22873" b="39817"/>
          <a:stretch/>
        </p:blipFill>
        <p:spPr>
          <a:xfrm>
            <a:off x="4102769" y="3359310"/>
            <a:ext cx="7976936" cy="3498690"/>
          </a:xfrm>
          <a:prstGeom prst="rect">
            <a:avLst/>
          </a:prstGeom>
        </p:spPr>
      </p:pic>
    </p:spTree>
    <p:extLst>
      <p:ext uri="{BB962C8B-B14F-4D97-AF65-F5344CB8AC3E}">
        <p14:creationId xmlns:p14="http://schemas.microsoft.com/office/powerpoint/2010/main" val="10909421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1200302" y="20679"/>
            <a:ext cx="9324179" cy="3117682"/>
          </a:xfrm>
          <a:prstGeom prst="rect">
            <a:avLst/>
          </a:prstGeom>
        </p:spPr>
      </p:pic>
      <p:cxnSp>
        <p:nvCxnSpPr>
          <p:cNvPr id="6" name="Düz Ok Bağlayıcısı 5"/>
          <p:cNvCxnSpPr/>
          <p:nvPr/>
        </p:nvCxnSpPr>
        <p:spPr>
          <a:xfrm flipH="1" flipV="1">
            <a:off x="7844591" y="1955132"/>
            <a:ext cx="1792704" cy="168442"/>
          </a:xfrm>
          <a:prstGeom prst="straightConnector1">
            <a:avLst/>
          </a:prstGeom>
          <a:ln w="34925" cmpd="dbl">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Düz Ok Bağlayıcısı 9"/>
          <p:cNvCxnSpPr/>
          <p:nvPr/>
        </p:nvCxnSpPr>
        <p:spPr>
          <a:xfrm>
            <a:off x="1756611" y="1913021"/>
            <a:ext cx="1876926" cy="0"/>
          </a:xfrm>
          <a:prstGeom prst="straightConnector1">
            <a:avLst/>
          </a:prstGeom>
          <a:ln w="76200" cmpd="tri">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1" name="Resim 10"/>
          <p:cNvPicPr>
            <a:picLocks noChangeAspect="1"/>
          </p:cNvPicPr>
          <p:nvPr/>
        </p:nvPicPr>
        <p:blipFill>
          <a:blip r:embed="rId3"/>
          <a:stretch>
            <a:fillRect/>
          </a:stretch>
        </p:blipFill>
        <p:spPr>
          <a:xfrm>
            <a:off x="883317" y="3344162"/>
            <a:ext cx="10344325" cy="2808623"/>
          </a:xfrm>
          <a:prstGeom prst="rect">
            <a:avLst/>
          </a:prstGeom>
        </p:spPr>
      </p:pic>
      <p:sp>
        <p:nvSpPr>
          <p:cNvPr id="12" name="Şimşek İşareti 11"/>
          <p:cNvSpPr/>
          <p:nvPr/>
        </p:nvSpPr>
        <p:spPr>
          <a:xfrm rot="5567232">
            <a:off x="9691758" y="1553081"/>
            <a:ext cx="649705" cy="469232"/>
          </a:xfrm>
          <a:prstGeom prst="lightningBol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Şimşek İşareti 12"/>
          <p:cNvSpPr/>
          <p:nvPr/>
        </p:nvSpPr>
        <p:spPr>
          <a:xfrm>
            <a:off x="558465" y="1443789"/>
            <a:ext cx="649705" cy="469232"/>
          </a:xfrm>
          <a:prstGeom prst="lightningBol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1201441" y="6077965"/>
            <a:ext cx="9223936" cy="954107"/>
          </a:xfrm>
          <a:prstGeom prst="rect">
            <a:avLst/>
          </a:prstGeom>
          <a:noFill/>
          <a:ln>
            <a:solidFill>
              <a:srgbClr val="FF0000"/>
            </a:solidFill>
          </a:ln>
        </p:spPr>
        <p:txBody>
          <a:bodyPr wrap="none" lIns="91440" tIns="45720" rIns="91440" bIns="45720">
            <a:spAutoFit/>
          </a:bodyPr>
          <a:lstStyle/>
          <a:p>
            <a:pPr algn="ctr"/>
            <a:r>
              <a:rPr lang="tr-TR" sz="2800" b="0" cap="none" spc="0" dirty="0" smtClean="0">
                <a:ln w="0"/>
                <a:solidFill>
                  <a:srgbClr val="FF0000"/>
                </a:solidFill>
                <a:effectLst>
                  <a:reflection blurRad="6350" stA="53000" endA="300" endPos="35500" dir="5400000" sy="-90000" algn="bl" rotWithShape="0"/>
                </a:effectLst>
              </a:rPr>
              <a:t>Öğrenim çıktıları ders AKTS hesaplamalarındaki eksiklikler</a:t>
            </a:r>
            <a:r>
              <a:rPr lang="tr-TR" sz="28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a:t>
            </a:r>
          </a:p>
          <a:p>
            <a:pPr algn="ctr"/>
            <a:endParaRPr lang="tr-TR" sz="28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16" name="Dikdörtgen 15"/>
          <p:cNvSpPr/>
          <p:nvPr/>
        </p:nvSpPr>
        <p:spPr>
          <a:xfrm>
            <a:off x="8686183" y="126566"/>
            <a:ext cx="3478388" cy="923330"/>
          </a:xfrm>
          <a:prstGeom prst="rect">
            <a:avLst/>
          </a:prstGeom>
          <a:noFill/>
        </p:spPr>
        <p:txBody>
          <a:bodyPr wrap="none" lIns="91440" tIns="45720" rIns="91440" bIns="45720">
            <a:spAutoFit/>
          </a:bodyPr>
          <a:lstStyle/>
          <a:p>
            <a:pPr algn="ctr"/>
            <a:r>
              <a:rPr lang="tr-TR" sz="5400" b="1" cap="none" spc="0" dirty="0" smtClean="0">
                <a:ln w="22225">
                  <a:solidFill>
                    <a:schemeClr val="accent2"/>
                  </a:solidFill>
                  <a:prstDash val="solid"/>
                </a:ln>
                <a:solidFill>
                  <a:schemeClr val="accent2">
                    <a:lumMod val="40000"/>
                    <a:lumOff val="60000"/>
                  </a:schemeClr>
                </a:solidFill>
                <a:effectLst/>
              </a:rPr>
              <a:t>I. sınıf dersi</a:t>
            </a:r>
            <a:endParaRPr lang="tr-TR"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1470607223"/>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İyon Toplantı Odası">
  <a:themeElements>
    <a:clrScheme name="İyon Toplantı Odası">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yon Toplantı Odası">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Toplantı Odası">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xmlns=""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otalTime>91</TotalTime>
  <Words>1391</Words>
  <Application>Microsoft Office PowerPoint</Application>
  <PresentationFormat>Özel</PresentationFormat>
  <Paragraphs>212</Paragraphs>
  <Slides>32</Slides>
  <Notes>0</Notes>
  <HiddenSlides>0</HiddenSlides>
  <MMClips>0</MMClips>
  <ScaleCrop>false</ScaleCrop>
  <HeadingPairs>
    <vt:vector size="4" baseType="variant">
      <vt:variant>
        <vt:lpstr>Tema</vt:lpstr>
      </vt:variant>
      <vt:variant>
        <vt:i4>2</vt:i4>
      </vt:variant>
      <vt:variant>
        <vt:lpstr>Slayt Başlıkları</vt:lpstr>
      </vt:variant>
      <vt:variant>
        <vt:i4>32</vt:i4>
      </vt:variant>
    </vt:vector>
  </HeadingPairs>
  <TitlesOfParts>
    <vt:vector size="34" baseType="lpstr">
      <vt:lpstr>Office Teması</vt:lpstr>
      <vt:lpstr>İyon Toplantı Odası</vt:lpstr>
      <vt:lpstr>STRATEJİK PLANLAMA VE KALİTE </vt:lpstr>
      <vt:lpstr>Konu Başlıkları</vt:lpstr>
      <vt:lpstr>PowerPoint Sunusu</vt:lpstr>
      <vt:lpstr>PowerPoint Sunusu</vt:lpstr>
      <vt:lpstr>PowerPoint Sunusu</vt:lpstr>
      <vt:lpstr>Üniversitelerin dönüşüm süreçleri </vt:lpstr>
      <vt:lpstr>Önce Üniversitemize bir mentör Prof. Dr. Sultan TAŞÇIOĞLU geldi.   Ardından aşağıdaki heyet gelecektir. </vt:lpstr>
      <vt:lpstr>Mevcut durum</vt:lpstr>
      <vt:lpstr>PowerPoint Sunusu</vt:lpstr>
      <vt:lpstr>Ara sınav haftası sonu Gümüşhane OTOGARI!!!</vt:lpstr>
      <vt:lpstr>PUKÖ DÖNGÜSÜ</vt:lpstr>
      <vt:lpstr>YÜKSEKÖĞRETİMDE DİJİTAL DÖNÜŞÜM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Proje Kapsamındaki Üniversitelerimiz</vt:lpstr>
      <vt:lpstr>Projeye Yeni Katılan Üniversitelerimiz</vt:lpstr>
    </vt:vector>
  </TitlesOfParts>
  <Company>Katilimsiz.Com @ necooy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STRATEJİK PLANLAMA VE KALİTE </dc:title>
  <dc:creator>Hp_</dc:creator>
  <cp:lastModifiedBy>nermin</cp:lastModifiedBy>
  <cp:revision>24</cp:revision>
  <dcterms:created xsi:type="dcterms:W3CDTF">2019-04-24T06:33:45Z</dcterms:created>
  <dcterms:modified xsi:type="dcterms:W3CDTF">2019-04-25T11:34:03Z</dcterms:modified>
</cp:coreProperties>
</file>