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241" r:id="rId1"/>
  </p:sldMasterIdLst>
  <p:notesMasterIdLst>
    <p:notesMasterId r:id="rId30"/>
  </p:notesMasterIdLst>
  <p:handoutMasterIdLst>
    <p:handoutMasterId r:id="rId31"/>
  </p:handoutMasterIdLst>
  <p:sldIdLst>
    <p:sldId id="423" r:id="rId2"/>
    <p:sldId id="430" r:id="rId3"/>
    <p:sldId id="431" r:id="rId4"/>
    <p:sldId id="432" r:id="rId5"/>
    <p:sldId id="461" r:id="rId6"/>
    <p:sldId id="463" r:id="rId7"/>
    <p:sldId id="462" r:id="rId8"/>
    <p:sldId id="464" r:id="rId9"/>
    <p:sldId id="465" r:id="rId10"/>
    <p:sldId id="442" r:id="rId11"/>
    <p:sldId id="429" r:id="rId12"/>
    <p:sldId id="438" r:id="rId13"/>
    <p:sldId id="439" r:id="rId14"/>
    <p:sldId id="479" r:id="rId15"/>
    <p:sldId id="481" r:id="rId16"/>
    <p:sldId id="482" r:id="rId17"/>
    <p:sldId id="483" r:id="rId18"/>
    <p:sldId id="484" r:id="rId19"/>
    <p:sldId id="485" r:id="rId20"/>
    <p:sldId id="486" r:id="rId21"/>
    <p:sldId id="487" r:id="rId22"/>
    <p:sldId id="488" r:id="rId23"/>
    <p:sldId id="480" r:id="rId24"/>
    <p:sldId id="467" r:id="rId25"/>
    <p:sldId id="472" r:id="rId26"/>
    <p:sldId id="473" r:id="rId27"/>
    <p:sldId id="476" r:id="rId28"/>
    <p:sldId id="478" r:id="rId29"/>
  </p:sldIdLst>
  <p:sldSz cx="9144000" cy="6858000" type="screen4x3"/>
  <p:notesSz cx="6794500" cy="9906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082858"/>
    <a:srgbClr val="C2DFE0"/>
    <a:srgbClr val="19314D"/>
    <a:srgbClr val="1C354A"/>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Açık Stil 1 - Vurgu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vertBarState="maximized">
    <p:restoredLeft sz="15620" autoAdjust="0"/>
    <p:restoredTop sz="94746" autoAdjust="0"/>
  </p:normalViewPr>
  <p:slideViewPr>
    <p:cSldViewPr>
      <p:cViewPr varScale="1">
        <p:scale>
          <a:sx n="69" d="100"/>
          <a:sy n="69" d="100"/>
        </p:scale>
        <p:origin x="-840"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2448"/>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3" y="0"/>
            <a:ext cx="2944283" cy="495300"/>
          </a:xfrm>
          <a:prstGeom prst="rect">
            <a:avLst/>
          </a:prstGeom>
        </p:spPr>
        <p:txBody>
          <a:bodyPr vert="horz" lIns="91458" tIns="45729" rIns="91458" bIns="45729" rtlCol="0"/>
          <a:lstStyle>
            <a:lvl1pPr algn="l">
              <a:defRPr sz="1200"/>
            </a:lvl1pPr>
          </a:lstStyle>
          <a:p>
            <a:endParaRPr lang="tr-TR" dirty="0"/>
          </a:p>
        </p:txBody>
      </p:sp>
      <p:sp>
        <p:nvSpPr>
          <p:cNvPr id="3" name="2 Veri Yer Tutucusu"/>
          <p:cNvSpPr>
            <a:spLocks noGrp="1"/>
          </p:cNvSpPr>
          <p:nvPr>
            <p:ph type="dt" sz="quarter" idx="1"/>
          </p:nvPr>
        </p:nvSpPr>
        <p:spPr>
          <a:xfrm>
            <a:off x="3848648" y="0"/>
            <a:ext cx="2944283" cy="495300"/>
          </a:xfrm>
          <a:prstGeom prst="rect">
            <a:avLst/>
          </a:prstGeom>
        </p:spPr>
        <p:txBody>
          <a:bodyPr vert="horz" lIns="91458" tIns="45729" rIns="91458" bIns="45729" rtlCol="0"/>
          <a:lstStyle>
            <a:lvl1pPr algn="r">
              <a:defRPr sz="1200"/>
            </a:lvl1pPr>
          </a:lstStyle>
          <a:p>
            <a:fld id="{E18E63AD-1FC6-4683-9630-56F9506DBB59}" type="datetimeFigureOut">
              <a:rPr lang="tr-TR" smtClean="0"/>
              <a:pPr/>
              <a:t>23.03.2018</a:t>
            </a:fld>
            <a:endParaRPr lang="tr-TR" dirty="0"/>
          </a:p>
        </p:txBody>
      </p:sp>
      <p:sp>
        <p:nvSpPr>
          <p:cNvPr id="4" name="3 Altbilgi Yer Tutucusu"/>
          <p:cNvSpPr>
            <a:spLocks noGrp="1"/>
          </p:cNvSpPr>
          <p:nvPr>
            <p:ph type="ftr" sz="quarter" idx="2"/>
          </p:nvPr>
        </p:nvSpPr>
        <p:spPr>
          <a:xfrm>
            <a:off x="3" y="9408982"/>
            <a:ext cx="2944283" cy="495300"/>
          </a:xfrm>
          <a:prstGeom prst="rect">
            <a:avLst/>
          </a:prstGeom>
        </p:spPr>
        <p:txBody>
          <a:bodyPr vert="horz" lIns="91458" tIns="45729" rIns="91458" bIns="45729" rtlCol="0" anchor="b"/>
          <a:lstStyle>
            <a:lvl1pPr algn="l">
              <a:defRPr sz="1200"/>
            </a:lvl1pPr>
          </a:lstStyle>
          <a:p>
            <a:endParaRPr lang="tr-TR" dirty="0"/>
          </a:p>
        </p:txBody>
      </p:sp>
      <p:sp>
        <p:nvSpPr>
          <p:cNvPr id="5" name="4 Slayt Numarası Yer Tutucusu"/>
          <p:cNvSpPr>
            <a:spLocks noGrp="1"/>
          </p:cNvSpPr>
          <p:nvPr>
            <p:ph type="sldNum" sz="quarter" idx="3"/>
          </p:nvPr>
        </p:nvSpPr>
        <p:spPr>
          <a:xfrm>
            <a:off x="3848648" y="9408982"/>
            <a:ext cx="2944283" cy="495300"/>
          </a:xfrm>
          <a:prstGeom prst="rect">
            <a:avLst/>
          </a:prstGeom>
        </p:spPr>
        <p:txBody>
          <a:bodyPr vert="horz" lIns="91458" tIns="45729" rIns="91458" bIns="45729" rtlCol="0" anchor="b"/>
          <a:lstStyle>
            <a:lvl1pPr algn="r">
              <a:defRPr sz="1200"/>
            </a:lvl1pPr>
          </a:lstStyle>
          <a:p>
            <a:fld id="{BC4B642C-3567-4495-9891-C5EAAC8C4CD5}" type="slidenum">
              <a:rPr lang="tr-TR" smtClean="0"/>
              <a:pPr/>
              <a:t>‹#›</a:t>
            </a:fld>
            <a:endParaRPr lang="tr-TR" dirty="0"/>
          </a:p>
        </p:txBody>
      </p:sp>
    </p:spTree>
    <p:extLst>
      <p:ext uri="{BB962C8B-B14F-4D97-AF65-F5344CB8AC3E}">
        <p14:creationId xmlns:p14="http://schemas.microsoft.com/office/powerpoint/2010/main" xmlns="" val="30052765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3" y="0"/>
            <a:ext cx="2944283" cy="495300"/>
          </a:xfrm>
          <a:prstGeom prst="rect">
            <a:avLst/>
          </a:prstGeom>
        </p:spPr>
        <p:txBody>
          <a:bodyPr vert="horz" lIns="91458" tIns="45729" rIns="91458" bIns="45729" rtlCol="0"/>
          <a:lstStyle>
            <a:lvl1pPr algn="l">
              <a:defRPr sz="1200"/>
            </a:lvl1pPr>
          </a:lstStyle>
          <a:p>
            <a:endParaRPr lang="tr-TR" dirty="0"/>
          </a:p>
        </p:txBody>
      </p:sp>
      <p:sp>
        <p:nvSpPr>
          <p:cNvPr id="3" name="2 Veri Yer Tutucusu"/>
          <p:cNvSpPr>
            <a:spLocks noGrp="1"/>
          </p:cNvSpPr>
          <p:nvPr>
            <p:ph type="dt" idx="1"/>
          </p:nvPr>
        </p:nvSpPr>
        <p:spPr>
          <a:xfrm>
            <a:off x="3848648" y="0"/>
            <a:ext cx="2944283" cy="495300"/>
          </a:xfrm>
          <a:prstGeom prst="rect">
            <a:avLst/>
          </a:prstGeom>
        </p:spPr>
        <p:txBody>
          <a:bodyPr vert="horz" lIns="91458" tIns="45729" rIns="91458" bIns="45729" rtlCol="0"/>
          <a:lstStyle>
            <a:lvl1pPr algn="r">
              <a:defRPr sz="1200"/>
            </a:lvl1pPr>
          </a:lstStyle>
          <a:p>
            <a:fld id="{35FC2CC2-1290-46E0-94FF-B98ABBC3532E}" type="datetimeFigureOut">
              <a:rPr lang="tr-TR" smtClean="0"/>
              <a:pPr/>
              <a:t>23.03.2018</a:t>
            </a:fld>
            <a:endParaRPr lang="tr-TR" dirty="0"/>
          </a:p>
        </p:txBody>
      </p:sp>
      <p:sp>
        <p:nvSpPr>
          <p:cNvPr id="4" name="3 Slayt Görüntüsü Yer Tutucusu"/>
          <p:cNvSpPr>
            <a:spLocks noGrp="1" noRot="1" noChangeAspect="1"/>
          </p:cNvSpPr>
          <p:nvPr>
            <p:ph type="sldImg" idx="2"/>
          </p:nvPr>
        </p:nvSpPr>
        <p:spPr>
          <a:xfrm>
            <a:off x="920750" y="742950"/>
            <a:ext cx="4953000" cy="3714750"/>
          </a:xfrm>
          <a:prstGeom prst="rect">
            <a:avLst/>
          </a:prstGeom>
          <a:noFill/>
          <a:ln w="12700">
            <a:solidFill>
              <a:prstClr val="black"/>
            </a:solidFill>
          </a:ln>
        </p:spPr>
        <p:txBody>
          <a:bodyPr vert="horz" lIns="91458" tIns="45729" rIns="91458" bIns="45729" rtlCol="0" anchor="ctr"/>
          <a:lstStyle/>
          <a:p>
            <a:endParaRPr lang="tr-TR" dirty="0"/>
          </a:p>
        </p:txBody>
      </p:sp>
      <p:sp>
        <p:nvSpPr>
          <p:cNvPr id="5" name="4 Not Yer Tutucusu"/>
          <p:cNvSpPr>
            <a:spLocks noGrp="1"/>
          </p:cNvSpPr>
          <p:nvPr>
            <p:ph type="body" sz="quarter" idx="3"/>
          </p:nvPr>
        </p:nvSpPr>
        <p:spPr>
          <a:xfrm>
            <a:off x="679451" y="4705352"/>
            <a:ext cx="5435600" cy="4457700"/>
          </a:xfrm>
          <a:prstGeom prst="rect">
            <a:avLst/>
          </a:prstGeom>
        </p:spPr>
        <p:txBody>
          <a:bodyPr vert="horz" lIns="91458" tIns="45729" rIns="91458" bIns="45729"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3" y="9408982"/>
            <a:ext cx="2944283" cy="495300"/>
          </a:xfrm>
          <a:prstGeom prst="rect">
            <a:avLst/>
          </a:prstGeom>
        </p:spPr>
        <p:txBody>
          <a:bodyPr vert="horz" lIns="91458" tIns="45729" rIns="91458" bIns="45729" rtlCol="0" anchor="b"/>
          <a:lstStyle>
            <a:lvl1pPr algn="l">
              <a:defRPr sz="1200"/>
            </a:lvl1pPr>
          </a:lstStyle>
          <a:p>
            <a:endParaRPr lang="tr-TR" dirty="0"/>
          </a:p>
        </p:txBody>
      </p:sp>
      <p:sp>
        <p:nvSpPr>
          <p:cNvPr id="7" name="6 Slayt Numarası Yer Tutucusu"/>
          <p:cNvSpPr>
            <a:spLocks noGrp="1"/>
          </p:cNvSpPr>
          <p:nvPr>
            <p:ph type="sldNum" sz="quarter" idx="5"/>
          </p:nvPr>
        </p:nvSpPr>
        <p:spPr>
          <a:xfrm>
            <a:off x="3848648" y="9408982"/>
            <a:ext cx="2944283" cy="495300"/>
          </a:xfrm>
          <a:prstGeom prst="rect">
            <a:avLst/>
          </a:prstGeom>
        </p:spPr>
        <p:txBody>
          <a:bodyPr vert="horz" lIns="91458" tIns="45729" rIns="91458" bIns="45729" rtlCol="0" anchor="b"/>
          <a:lstStyle>
            <a:lvl1pPr algn="r">
              <a:defRPr sz="1200"/>
            </a:lvl1pPr>
          </a:lstStyle>
          <a:p>
            <a:fld id="{699210C2-E7AC-48D3-9174-C87FAA4E78D5}" type="slidenum">
              <a:rPr lang="tr-TR" smtClean="0"/>
              <a:pPr/>
              <a:t>‹#›</a:t>
            </a:fld>
            <a:endParaRPr lang="tr-TR" dirty="0"/>
          </a:p>
        </p:txBody>
      </p:sp>
    </p:spTree>
    <p:extLst>
      <p:ext uri="{BB962C8B-B14F-4D97-AF65-F5344CB8AC3E}">
        <p14:creationId xmlns:p14="http://schemas.microsoft.com/office/powerpoint/2010/main" xmlns="" val="36726050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2">
        <a:schemeClr val="bg2"/>
      </p:bgRef>
    </p:bg>
    <p:spTree>
      <p:nvGrpSpPr>
        <p:cNvPr id="1" name=""/>
        <p:cNvGrpSpPr/>
        <p:nvPr/>
      </p:nvGrpSpPr>
      <p:grpSpPr>
        <a:xfrm>
          <a:off x="0" y="0"/>
          <a:ext cx="0" cy="0"/>
          <a:chOff x="0" y="0"/>
          <a:chExt cx="0" cy="0"/>
        </a:xfrm>
      </p:grpSpPr>
      <p:sp>
        <p:nvSpPr>
          <p:cNvPr id="9" name="8 Başlık"/>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17" name="16 Alt Başlık"/>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30" name="29 Veri Yer Tutucusu"/>
          <p:cNvSpPr>
            <a:spLocks noGrp="1"/>
          </p:cNvSpPr>
          <p:nvPr>
            <p:ph type="dt" sz="half" idx="10"/>
          </p:nvPr>
        </p:nvSpPr>
        <p:spPr/>
        <p:txBody>
          <a:bodyPr/>
          <a:lstStyle/>
          <a:p>
            <a:fld id="{B87B7262-0BEA-46A8-8719-937D00D734A5}" type="datetimeFigureOut">
              <a:rPr lang="tr-TR" smtClean="0">
                <a:solidFill>
                  <a:srgbClr val="DBF5F9">
                    <a:shade val="90000"/>
                  </a:srgbClr>
                </a:solidFill>
              </a:rPr>
              <a:pPr/>
              <a:t>23.03.2018</a:t>
            </a:fld>
            <a:endParaRPr lang="tr-TR" dirty="0">
              <a:solidFill>
                <a:srgbClr val="DBF5F9">
                  <a:shade val="90000"/>
                </a:srgbClr>
              </a:solidFill>
            </a:endParaRPr>
          </a:p>
        </p:txBody>
      </p:sp>
      <p:sp>
        <p:nvSpPr>
          <p:cNvPr id="19" name="18 Altbilgi Yer Tutucusu"/>
          <p:cNvSpPr>
            <a:spLocks noGrp="1"/>
          </p:cNvSpPr>
          <p:nvPr>
            <p:ph type="ftr" sz="quarter" idx="11"/>
          </p:nvPr>
        </p:nvSpPr>
        <p:spPr/>
        <p:txBody>
          <a:bodyPr/>
          <a:lstStyle/>
          <a:p>
            <a:endParaRPr lang="tr-TR" dirty="0">
              <a:solidFill>
                <a:srgbClr val="DBF5F9">
                  <a:shade val="90000"/>
                </a:srgbClr>
              </a:solidFill>
            </a:endParaRPr>
          </a:p>
        </p:txBody>
      </p:sp>
      <p:sp>
        <p:nvSpPr>
          <p:cNvPr id="27" name="26 Slayt Numarası Yer Tutucusu"/>
          <p:cNvSpPr>
            <a:spLocks noGrp="1"/>
          </p:cNvSpPr>
          <p:nvPr>
            <p:ph type="sldNum" sz="quarter" idx="12"/>
          </p:nvPr>
        </p:nvSpPr>
        <p:spPr/>
        <p:txBody>
          <a:bodyPr/>
          <a:lstStyle/>
          <a:p>
            <a:fld id="{4E19A43B-0FE1-4B1C-A624-A26B22450B23}" type="slidenum">
              <a:rPr lang="tr-TR" smtClean="0">
                <a:solidFill>
                  <a:srgbClr val="DBF5F9">
                    <a:shade val="90000"/>
                  </a:srgbClr>
                </a:solidFill>
              </a:rPr>
              <a:pPr/>
              <a:t>‹#›</a:t>
            </a:fld>
            <a:endParaRPr lang="tr-TR" dirty="0">
              <a:solidFill>
                <a:srgbClr val="DBF5F9">
                  <a:shade val="90000"/>
                </a:srgbClr>
              </a:solidFill>
            </a:endParaRP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B87B7262-0BEA-46A8-8719-937D00D734A5}" type="datetimeFigureOut">
              <a:rPr lang="tr-TR" smtClean="0">
                <a:solidFill>
                  <a:srgbClr val="04617B">
                    <a:shade val="90000"/>
                  </a:srgbClr>
                </a:solidFill>
              </a:rPr>
              <a:pPr/>
              <a:t>23.03.2018</a:t>
            </a:fld>
            <a:endParaRPr lang="tr-TR" dirty="0">
              <a:solidFill>
                <a:srgbClr val="04617B">
                  <a:shade val="90000"/>
                </a:srgbClr>
              </a:solidFill>
            </a:endParaRPr>
          </a:p>
        </p:txBody>
      </p:sp>
      <p:sp>
        <p:nvSpPr>
          <p:cNvPr id="5" name="4 Altbilgi Yer Tutucusu"/>
          <p:cNvSpPr>
            <a:spLocks noGrp="1"/>
          </p:cNvSpPr>
          <p:nvPr>
            <p:ph type="ftr" sz="quarter" idx="11"/>
          </p:nvPr>
        </p:nvSpPr>
        <p:spPr/>
        <p:txBody>
          <a:bodyPr/>
          <a:lstStyle/>
          <a:p>
            <a:endParaRPr lang="tr-TR" dirty="0">
              <a:solidFill>
                <a:srgbClr val="04617B">
                  <a:shade val="90000"/>
                </a:srgbClr>
              </a:solidFill>
            </a:endParaRPr>
          </a:p>
        </p:txBody>
      </p:sp>
      <p:sp>
        <p:nvSpPr>
          <p:cNvPr id="6" name="5 Slayt Numarası Yer Tutucusu"/>
          <p:cNvSpPr>
            <a:spLocks noGrp="1"/>
          </p:cNvSpPr>
          <p:nvPr>
            <p:ph type="sldNum" sz="quarter" idx="12"/>
          </p:nvPr>
        </p:nvSpPr>
        <p:spPr/>
        <p:txBody>
          <a:bodyPr/>
          <a:lstStyle/>
          <a:p>
            <a:fld id="{4E19A43B-0FE1-4B1C-A624-A26B22450B23}" type="slidenum">
              <a:rPr lang="tr-TR" smtClean="0">
                <a:solidFill>
                  <a:srgbClr val="04617B">
                    <a:shade val="90000"/>
                  </a:srgbClr>
                </a:solidFill>
              </a:rPr>
              <a:pPr/>
              <a:t>‹#›</a:t>
            </a:fld>
            <a:endParaRPr lang="tr-TR" dirty="0">
              <a:solidFill>
                <a:srgbClr val="04617B">
                  <a:shade val="90000"/>
                </a:srgbClr>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914401"/>
            <a:ext cx="2057400" cy="5211763"/>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914401"/>
            <a:ext cx="6019800" cy="5211763"/>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B87B7262-0BEA-46A8-8719-937D00D734A5}" type="datetimeFigureOut">
              <a:rPr lang="tr-TR" smtClean="0">
                <a:solidFill>
                  <a:srgbClr val="04617B">
                    <a:shade val="90000"/>
                  </a:srgbClr>
                </a:solidFill>
              </a:rPr>
              <a:pPr/>
              <a:t>23.03.2018</a:t>
            </a:fld>
            <a:endParaRPr lang="tr-TR" dirty="0">
              <a:solidFill>
                <a:srgbClr val="04617B">
                  <a:shade val="90000"/>
                </a:srgbClr>
              </a:solidFill>
            </a:endParaRPr>
          </a:p>
        </p:txBody>
      </p:sp>
      <p:sp>
        <p:nvSpPr>
          <p:cNvPr id="5" name="4 Altbilgi Yer Tutucusu"/>
          <p:cNvSpPr>
            <a:spLocks noGrp="1"/>
          </p:cNvSpPr>
          <p:nvPr>
            <p:ph type="ftr" sz="quarter" idx="11"/>
          </p:nvPr>
        </p:nvSpPr>
        <p:spPr/>
        <p:txBody>
          <a:bodyPr/>
          <a:lstStyle/>
          <a:p>
            <a:endParaRPr lang="tr-TR" dirty="0">
              <a:solidFill>
                <a:srgbClr val="04617B">
                  <a:shade val="90000"/>
                </a:srgbClr>
              </a:solidFill>
            </a:endParaRPr>
          </a:p>
        </p:txBody>
      </p:sp>
      <p:sp>
        <p:nvSpPr>
          <p:cNvPr id="6" name="5 Slayt Numarası Yer Tutucusu"/>
          <p:cNvSpPr>
            <a:spLocks noGrp="1"/>
          </p:cNvSpPr>
          <p:nvPr>
            <p:ph type="sldNum" sz="quarter" idx="12"/>
          </p:nvPr>
        </p:nvSpPr>
        <p:spPr/>
        <p:txBody>
          <a:bodyPr/>
          <a:lstStyle/>
          <a:p>
            <a:fld id="{4E19A43B-0FE1-4B1C-A624-A26B22450B23}" type="slidenum">
              <a:rPr lang="tr-TR" smtClean="0">
                <a:solidFill>
                  <a:srgbClr val="04617B">
                    <a:shade val="90000"/>
                  </a:srgbClr>
                </a:solidFill>
              </a:rPr>
              <a:pPr/>
              <a:t>‹#›</a:t>
            </a:fld>
            <a:endParaRPr lang="tr-TR" dirty="0">
              <a:solidFill>
                <a:srgbClr val="04617B">
                  <a:shade val="90000"/>
                </a:srgbClr>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B87B7262-0BEA-46A8-8719-937D00D734A5}" type="datetimeFigureOut">
              <a:rPr lang="tr-TR" smtClean="0">
                <a:solidFill>
                  <a:srgbClr val="04617B">
                    <a:shade val="90000"/>
                  </a:srgbClr>
                </a:solidFill>
              </a:rPr>
              <a:pPr/>
              <a:t>23.03.2018</a:t>
            </a:fld>
            <a:endParaRPr lang="tr-TR" dirty="0">
              <a:solidFill>
                <a:srgbClr val="04617B">
                  <a:shade val="90000"/>
                </a:srgbClr>
              </a:solidFill>
            </a:endParaRPr>
          </a:p>
        </p:txBody>
      </p:sp>
      <p:sp>
        <p:nvSpPr>
          <p:cNvPr id="5" name="4 Altbilgi Yer Tutucusu"/>
          <p:cNvSpPr>
            <a:spLocks noGrp="1"/>
          </p:cNvSpPr>
          <p:nvPr>
            <p:ph type="ftr" sz="quarter" idx="11"/>
          </p:nvPr>
        </p:nvSpPr>
        <p:spPr/>
        <p:txBody>
          <a:bodyPr/>
          <a:lstStyle/>
          <a:p>
            <a:endParaRPr lang="tr-TR" dirty="0">
              <a:solidFill>
                <a:srgbClr val="04617B">
                  <a:shade val="90000"/>
                </a:srgbClr>
              </a:solidFill>
            </a:endParaRPr>
          </a:p>
        </p:txBody>
      </p:sp>
      <p:sp>
        <p:nvSpPr>
          <p:cNvPr id="6" name="5 Slayt Numarası Yer Tutucusu"/>
          <p:cNvSpPr>
            <a:spLocks noGrp="1"/>
          </p:cNvSpPr>
          <p:nvPr>
            <p:ph type="sldNum" sz="quarter" idx="12"/>
          </p:nvPr>
        </p:nvSpPr>
        <p:spPr/>
        <p:txBody>
          <a:bodyPr/>
          <a:lstStyle/>
          <a:p>
            <a:fld id="{4E19A43B-0FE1-4B1C-A624-A26B22450B23}" type="slidenum">
              <a:rPr lang="tr-TR" smtClean="0">
                <a:solidFill>
                  <a:srgbClr val="04617B">
                    <a:shade val="90000"/>
                  </a:srgbClr>
                </a:solidFill>
              </a:rPr>
              <a:pPr/>
              <a:t>‹#›</a:t>
            </a:fld>
            <a:endParaRPr lang="tr-TR" dirty="0">
              <a:solidFill>
                <a:srgbClr val="04617B">
                  <a:shade val="90000"/>
                </a:srgbClr>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fld id="{B87B7262-0BEA-46A8-8719-937D00D734A5}" type="datetimeFigureOut">
              <a:rPr lang="tr-TR" smtClean="0">
                <a:solidFill>
                  <a:srgbClr val="DBF5F9">
                    <a:shade val="90000"/>
                  </a:srgbClr>
                </a:solidFill>
              </a:rPr>
              <a:pPr/>
              <a:t>23.03.2018</a:t>
            </a:fld>
            <a:endParaRPr lang="tr-TR" dirty="0">
              <a:solidFill>
                <a:srgbClr val="DBF5F9">
                  <a:shade val="90000"/>
                </a:srgbClr>
              </a:solidFill>
            </a:endParaRPr>
          </a:p>
        </p:txBody>
      </p:sp>
      <p:sp>
        <p:nvSpPr>
          <p:cNvPr id="5" name="4 Altbilgi Yer Tutucusu"/>
          <p:cNvSpPr>
            <a:spLocks noGrp="1"/>
          </p:cNvSpPr>
          <p:nvPr>
            <p:ph type="ftr" sz="quarter" idx="11"/>
          </p:nvPr>
        </p:nvSpPr>
        <p:spPr/>
        <p:txBody>
          <a:bodyPr/>
          <a:lstStyle/>
          <a:p>
            <a:endParaRPr lang="tr-TR" dirty="0">
              <a:solidFill>
                <a:srgbClr val="DBF5F9">
                  <a:shade val="90000"/>
                </a:srgbClr>
              </a:solidFill>
            </a:endParaRPr>
          </a:p>
        </p:txBody>
      </p:sp>
      <p:sp>
        <p:nvSpPr>
          <p:cNvPr id="6" name="5 Slayt Numarası Yer Tutucusu"/>
          <p:cNvSpPr>
            <a:spLocks noGrp="1"/>
          </p:cNvSpPr>
          <p:nvPr>
            <p:ph type="sldNum" sz="quarter" idx="12"/>
          </p:nvPr>
        </p:nvSpPr>
        <p:spPr/>
        <p:txBody>
          <a:bodyPr/>
          <a:lstStyle/>
          <a:p>
            <a:fld id="{4E19A43B-0FE1-4B1C-A624-A26B22450B23}" type="slidenum">
              <a:rPr lang="tr-TR" smtClean="0">
                <a:solidFill>
                  <a:srgbClr val="DBF5F9">
                    <a:shade val="90000"/>
                  </a:srgbClr>
                </a:solidFill>
              </a:rPr>
              <a:pPr/>
              <a:t>‹#›</a:t>
            </a:fld>
            <a:endParaRPr lang="tr-TR" dirty="0">
              <a:solidFill>
                <a:srgbClr val="DBF5F9">
                  <a:shade val="90000"/>
                </a:srgbClr>
              </a:solidFill>
            </a:endParaRP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B87B7262-0BEA-46A8-8719-937D00D734A5}" type="datetimeFigureOut">
              <a:rPr lang="tr-TR" smtClean="0">
                <a:solidFill>
                  <a:srgbClr val="04617B">
                    <a:shade val="90000"/>
                  </a:srgbClr>
                </a:solidFill>
              </a:rPr>
              <a:pPr/>
              <a:t>23.03.2018</a:t>
            </a:fld>
            <a:endParaRPr lang="tr-TR" dirty="0">
              <a:solidFill>
                <a:srgbClr val="04617B">
                  <a:shade val="90000"/>
                </a:srgbClr>
              </a:solidFill>
            </a:endParaRPr>
          </a:p>
        </p:txBody>
      </p:sp>
      <p:sp>
        <p:nvSpPr>
          <p:cNvPr id="6" name="5 Altbilgi Yer Tutucusu"/>
          <p:cNvSpPr>
            <a:spLocks noGrp="1"/>
          </p:cNvSpPr>
          <p:nvPr>
            <p:ph type="ftr" sz="quarter" idx="11"/>
          </p:nvPr>
        </p:nvSpPr>
        <p:spPr/>
        <p:txBody>
          <a:bodyPr/>
          <a:lstStyle/>
          <a:p>
            <a:endParaRPr lang="tr-TR" dirty="0">
              <a:solidFill>
                <a:srgbClr val="04617B">
                  <a:shade val="90000"/>
                </a:srgbClr>
              </a:solidFill>
            </a:endParaRPr>
          </a:p>
        </p:txBody>
      </p:sp>
      <p:sp>
        <p:nvSpPr>
          <p:cNvPr id="7" name="6 Slayt Numarası Yer Tutucusu"/>
          <p:cNvSpPr>
            <a:spLocks noGrp="1"/>
          </p:cNvSpPr>
          <p:nvPr>
            <p:ph type="sldNum" sz="quarter" idx="12"/>
          </p:nvPr>
        </p:nvSpPr>
        <p:spPr/>
        <p:txBody>
          <a:bodyPr/>
          <a:lstStyle/>
          <a:p>
            <a:fld id="{4E19A43B-0FE1-4B1C-A624-A26B22450B23}" type="slidenum">
              <a:rPr lang="tr-TR" smtClean="0">
                <a:solidFill>
                  <a:srgbClr val="04617B">
                    <a:shade val="90000"/>
                  </a:srgbClr>
                </a:solidFill>
              </a:rPr>
              <a:pPr/>
              <a:t>‹#›</a:t>
            </a:fld>
            <a:endParaRPr lang="tr-TR" dirty="0">
              <a:solidFill>
                <a:srgbClr val="04617B">
                  <a:shade val="90000"/>
                </a:srgbClr>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tIns="45720" anchor="b"/>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p>
            <a:fld id="{B87B7262-0BEA-46A8-8719-937D00D734A5}" type="datetimeFigureOut">
              <a:rPr lang="tr-TR" smtClean="0">
                <a:solidFill>
                  <a:srgbClr val="04617B">
                    <a:shade val="90000"/>
                  </a:srgbClr>
                </a:solidFill>
              </a:rPr>
              <a:pPr/>
              <a:t>23.03.2018</a:t>
            </a:fld>
            <a:endParaRPr lang="tr-TR" dirty="0">
              <a:solidFill>
                <a:srgbClr val="04617B">
                  <a:shade val="90000"/>
                </a:srgbClr>
              </a:solidFill>
            </a:endParaRPr>
          </a:p>
        </p:txBody>
      </p:sp>
      <p:sp>
        <p:nvSpPr>
          <p:cNvPr id="8" name="7 Altbilgi Yer Tutucusu"/>
          <p:cNvSpPr>
            <a:spLocks noGrp="1"/>
          </p:cNvSpPr>
          <p:nvPr>
            <p:ph type="ftr" sz="quarter" idx="11"/>
          </p:nvPr>
        </p:nvSpPr>
        <p:spPr/>
        <p:txBody>
          <a:bodyPr/>
          <a:lstStyle/>
          <a:p>
            <a:endParaRPr lang="tr-TR" dirty="0">
              <a:solidFill>
                <a:srgbClr val="04617B">
                  <a:shade val="90000"/>
                </a:srgbClr>
              </a:solidFill>
            </a:endParaRPr>
          </a:p>
        </p:txBody>
      </p:sp>
      <p:sp>
        <p:nvSpPr>
          <p:cNvPr id="9" name="8 Slayt Numarası Yer Tutucusu"/>
          <p:cNvSpPr>
            <a:spLocks noGrp="1"/>
          </p:cNvSpPr>
          <p:nvPr>
            <p:ph type="sldNum" sz="quarter" idx="12"/>
          </p:nvPr>
        </p:nvSpPr>
        <p:spPr/>
        <p:txBody>
          <a:bodyPr/>
          <a:lstStyle/>
          <a:p>
            <a:fld id="{4E19A43B-0FE1-4B1C-A624-A26B22450B23}" type="slidenum">
              <a:rPr lang="tr-TR" smtClean="0">
                <a:solidFill>
                  <a:srgbClr val="04617B">
                    <a:shade val="90000"/>
                  </a:srgbClr>
                </a:solidFill>
              </a:rPr>
              <a:pPr/>
              <a:t>‹#›</a:t>
            </a:fld>
            <a:endParaRPr lang="tr-TR" dirty="0">
              <a:solidFill>
                <a:srgbClr val="04617B">
                  <a:shade val="90000"/>
                </a:srgbClr>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B87B7262-0BEA-46A8-8719-937D00D734A5}" type="datetimeFigureOut">
              <a:rPr lang="tr-TR" smtClean="0">
                <a:solidFill>
                  <a:srgbClr val="04617B">
                    <a:shade val="90000"/>
                  </a:srgbClr>
                </a:solidFill>
              </a:rPr>
              <a:pPr/>
              <a:t>23.03.2018</a:t>
            </a:fld>
            <a:endParaRPr lang="tr-TR" dirty="0">
              <a:solidFill>
                <a:srgbClr val="04617B">
                  <a:shade val="90000"/>
                </a:srgbClr>
              </a:solidFill>
            </a:endParaRPr>
          </a:p>
        </p:txBody>
      </p:sp>
      <p:sp>
        <p:nvSpPr>
          <p:cNvPr id="4" name="3 Altbilgi Yer Tutucusu"/>
          <p:cNvSpPr>
            <a:spLocks noGrp="1"/>
          </p:cNvSpPr>
          <p:nvPr>
            <p:ph type="ftr" sz="quarter" idx="11"/>
          </p:nvPr>
        </p:nvSpPr>
        <p:spPr/>
        <p:txBody>
          <a:bodyPr/>
          <a:lstStyle/>
          <a:p>
            <a:endParaRPr lang="tr-TR" dirty="0">
              <a:solidFill>
                <a:srgbClr val="04617B">
                  <a:shade val="90000"/>
                </a:srgbClr>
              </a:solidFill>
            </a:endParaRPr>
          </a:p>
        </p:txBody>
      </p:sp>
      <p:sp>
        <p:nvSpPr>
          <p:cNvPr id="5" name="4 Slayt Numarası Yer Tutucusu"/>
          <p:cNvSpPr>
            <a:spLocks noGrp="1"/>
          </p:cNvSpPr>
          <p:nvPr>
            <p:ph type="sldNum" sz="quarter" idx="12"/>
          </p:nvPr>
        </p:nvSpPr>
        <p:spPr/>
        <p:txBody>
          <a:bodyPr/>
          <a:lstStyle/>
          <a:p>
            <a:fld id="{4E19A43B-0FE1-4B1C-A624-A26B22450B23}" type="slidenum">
              <a:rPr lang="tr-TR" smtClean="0">
                <a:solidFill>
                  <a:srgbClr val="04617B">
                    <a:shade val="90000"/>
                  </a:srgbClr>
                </a:solidFill>
              </a:rPr>
              <a:pPr/>
              <a:t>‹#›</a:t>
            </a:fld>
            <a:endParaRPr lang="tr-TR" dirty="0">
              <a:solidFill>
                <a:srgbClr val="04617B">
                  <a:shade val="90000"/>
                </a:srgbClr>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B87B7262-0BEA-46A8-8719-937D00D734A5}" type="datetimeFigureOut">
              <a:rPr lang="tr-TR" smtClean="0">
                <a:solidFill>
                  <a:srgbClr val="04617B">
                    <a:shade val="90000"/>
                  </a:srgbClr>
                </a:solidFill>
              </a:rPr>
              <a:pPr/>
              <a:t>23.03.2018</a:t>
            </a:fld>
            <a:endParaRPr lang="tr-TR" dirty="0">
              <a:solidFill>
                <a:srgbClr val="04617B">
                  <a:shade val="90000"/>
                </a:srgbClr>
              </a:solidFill>
            </a:endParaRPr>
          </a:p>
        </p:txBody>
      </p:sp>
      <p:sp>
        <p:nvSpPr>
          <p:cNvPr id="3" name="2 Altbilgi Yer Tutucusu"/>
          <p:cNvSpPr>
            <a:spLocks noGrp="1"/>
          </p:cNvSpPr>
          <p:nvPr>
            <p:ph type="ftr" sz="quarter" idx="11"/>
          </p:nvPr>
        </p:nvSpPr>
        <p:spPr/>
        <p:txBody>
          <a:bodyPr/>
          <a:lstStyle/>
          <a:p>
            <a:endParaRPr lang="tr-TR" dirty="0">
              <a:solidFill>
                <a:srgbClr val="04617B">
                  <a:shade val="90000"/>
                </a:srgbClr>
              </a:solidFill>
            </a:endParaRPr>
          </a:p>
        </p:txBody>
      </p:sp>
      <p:sp>
        <p:nvSpPr>
          <p:cNvPr id="4" name="3 Slayt Numarası Yer Tutucusu"/>
          <p:cNvSpPr>
            <a:spLocks noGrp="1"/>
          </p:cNvSpPr>
          <p:nvPr>
            <p:ph type="sldNum" sz="quarter" idx="12"/>
          </p:nvPr>
        </p:nvSpPr>
        <p:spPr/>
        <p:txBody>
          <a:bodyPr/>
          <a:lstStyle/>
          <a:p>
            <a:fld id="{4E19A43B-0FE1-4B1C-A624-A26B22450B23}" type="slidenum">
              <a:rPr lang="tr-TR" smtClean="0">
                <a:solidFill>
                  <a:srgbClr val="04617B">
                    <a:shade val="90000"/>
                  </a:srgbClr>
                </a:solidFill>
              </a:rPr>
              <a:pPr/>
              <a:t>‹#›</a:t>
            </a:fld>
            <a:endParaRPr lang="tr-TR" dirty="0">
              <a:solidFill>
                <a:srgbClr val="04617B">
                  <a:shade val="90000"/>
                </a:srgbClr>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B87B7262-0BEA-46A8-8719-937D00D734A5}" type="datetimeFigureOut">
              <a:rPr lang="tr-TR" smtClean="0">
                <a:solidFill>
                  <a:srgbClr val="04617B">
                    <a:shade val="90000"/>
                  </a:srgbClr>
                </a:solidFill>
              </a:rPr>
              <a:pPr/>
              <a:t>23.03.2018</a:t>
            </a:fld>
            <a:endParaRPr lang="tr-TR" dirty="0">
              <a:solidFill>
                <a:srgbClr val="04617B">
                  <a:shade val="90000"/>
                </a:srgbClr>
              </a:solidFill>
            </a:endParaRPr>
          </a:p>
        </p:txBody>
      </p:sp>
      <p:sp>
        <p:nvSpPr>
          <p:cNvPr id="6" name="5 Altbilgi Yer Tutucusu"/>
          <p:cNvSpPr>
            <a:spLocks noGrp="1"/>
          </p:cNvSpPr>
          <p:nvPr>
            <p:ph type="ftr" sz="quarter" idx="11"/>
          </p:nvPr>
        </p:nvSpPr>
        <p:spPr/>
        <p:txBody>
          <a:bodyPr/>
          <a:lstStyle/>
          <a:p>
            <a:endParaRPr lang="tr-TR" dirty="0">
              <a:solidFill>
                <a:srgbClr val="04617B">
                  <a:shade val="90000"/>
                </a:srgbClr>
              </a:solidFill>
            </a:endParaRPr>
          </a:p>
        </p:txBody>
      </p:sp>
      <p:sp>
        <p:nvSpPr>
          <p:cNvPr id="7" name="6 Slayt Numarası Yer Tutucusu"/>
          <p:cNvSpPr>
            <a:spLocks noGrp="1"/>
          </p:cNvSpPr>
          <p:nvPr>
            <p:ph type="sldNum" sz="quarter" idx="12"/>
          </p:nvPr>
        </p:nvSpPr>
        <p:spPr/>
        <p:txBody>
          <a:bodyPr/>
          <a:lstStyle/>
          <a:p>
            <a:fld id="{4E19A43B-0FE1-4B1C-A624-A26B22450B23}" type="slidenum">
              <a:rPr lang="tr-TR" smtClean="0">
                <a:solidFill>
                  <a:srgbClr val="04617B">
                    <a:shade val="90000"/>
                  </a:srgbClr>
                </a:solidFill>
              </a:rPr>
              <a:pPr/>
              <a:t>‹#›</a:t>
            </a:fld>
            <a:endParaRPr lang="tr-TR" dirty="0">
              <a:solidFill>
                <a:srgbClr val="04617B">
                  <a:shade val="90000"/>
                </a:srgbClr>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Tek Köşesi Kesik ve Yuvarlatılmış Dikdörtgen"/>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Dik Üçgen"/>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Başlık"/>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tr-TR" smtClean="0"/>
              <a:t>Asıl başlık stili için tıklatın</a:t>
            </a:r>
            <a:endParaRPr kumimoji="0" lang="en-US"/>
          </a:p>
        </p:txBody>
      </p:sp>
      <p:sp>
        <p:nvSpPr>
          <p:cNvPr id="4" name="3 Metin Yer Tutucusu"/>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B87B7262-0BEA-46A8-8719-937D00D734A5}" type="datetimeFigureOut">
              <a:rPr lang="tr-TR" smtClean="0">
                <a:solidFill>
                  <a:srgbClr val="04617B">
                    <a:shade val="90000"/>
                  </a:srgbClr>
                </a:solidFill>
              </a:rPr>
              <a:pPr/>
              <a:t>23.03.2018</a:t>
            </a:fld>
            <a:endParaRPr lang="tr-TR" dirty="0">
              <a:solidFill>
                <a:srgbClr val="04617B">
                  <a:shade val="90000"/>
                </a:srgbClr>
              </a:solidFill>
            </a:endParaRPr>
          </a:p>
        </p:txBody>
      </p:sp>
      <p:sp>
        <p:nvSpPr>
          <p:cNvPr id="6" name="5 Altbilgi Yer Tutucusu"/>
          <p:cNvSpPr>
            <a:spLocks noGrp="1"/>
          </p:cNvSpPr>
          <p:nvPr>
            <p:ph type="ftr" sz="quarter" idx="11"/>
          </p:nvPr>
        </p:nvSpPr>
        <p:spPr/>
        <p:txBody>
          <a:bodyPr/>
          <a:lstStyle/>
          <a:p>
            <a:endParaRPr lang="tr-TR" dirty="0">
              <a:solidFill>
                <a:srgbClr val="04617B">
                  <a:shade val="90000"/>
                </a:srgbClr>
              </a:solidFill>
            </a:endParaRPr>
          </a:p>
        </p:txBody>
      </p:sp>
      <p:sp>
        <p:nvSpPr>
          <p:cNvPr id="7" name="6 Slayt Numarası Yer Tutucusu"/>
          <p:cNvSpPr>
            <a:spLocks noGrp="1"/>
          </p:cNvSpPr>
          <p:nvPr>
            <p:ph type="sldNum" sz="quarter" idx="12"/>
          </p:nvPr>
        </p:nvSpPr>
        <p:spPr>
          <a:xfrm>
            <a:off x="8077200" y="6356350"/>
            <a:ext cx="609600" cy="365125"/>
          </a:xfrm>
        </p:spPr>
        <p:txBody>
          <a:bodyPr/>
          <a:lstStyle/>
          <a:p>
            <a:fld id="{4E19A43B-0FE1-4B1C-A624-A26B22450B23}" type="slidenum">
              <a:rPr lang="tr-TR" smtClean="0">
                <a:solidFill>
                  <a:srgbClr val="04617B">
                    <a:shade val="90000"/>
                  </a:srgbClr>
                </a:solidFill>
              </a:rPr>
              <a:pPr/>
              <a:t>‹#›</a:t>
            </a:fld>
            <a:endParaRPr lang="tr-TR" dirty="0">
              <a:solidFill>
                <a:srgbClr val="04617B">
                  <a:shade val="90000"/>
                </a:srgbClr>
              </a:solidFill>
            </a:endParaRPr>
          </a:p>
        </p:txBody>
      </p:sp>
      <p:sp>
        <p:nvSpPr>
          <p:cNvPr id="3" name="2 Resim Yer Tutucusu"/>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tr-TR" smtClean="0"/>
              <a:t>Resim eklemek için simgeyi tıklatın</a:t>
            </a:r>
            <a:endParaRPr kumimoji="0" lang="en-US" dirty="0"/>
          </a:p>
        </p:txBody>
      </p:sp>
      <p:sp>
        <p:nvSpPr>
          <p:cNvPr id="10" name="9 Serbest Form"/>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Serbest Form"/>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Serbest Form"/>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Serbest Form"/>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Başlık Yer Tutucusu"/>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tr-TR" smtClean="0"/>
              <a:t>Asıl başlık stili için tıklatın</a:t>
            </a:r>
            <a:endParaRPr kumimoji="0" lang="en-US"/>
          </a:p>
        </p:txBody>
      </p:sp>
      <p:sp>
        <p:nvSpPr>
          <p:cNvPr id="30" name="29 Metin Yer Tutucusu"/>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9 Veri Yer Tutucusu"/>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B87B7262-0BEA-46A8-8719-937D00D734A5}" type="datetimeFigureOut">
              <a:rPr lang="tr-TR" smtClean="0">
                <a:solidFill>
                  <a:srgbClr val="04617B">
                    <a:shade val="90000"/>
                  </a:srgbClr>
                </a:solidFill>
              </a:rPr>
              <a:pPr/>
              <a:t>23.03.2018</a:t>
            </a:fld>
            <a:endParaRPr lang="tr-TR" dirty="0">
              <a:solidFill>
                <a:srgbClr val="04617B">
                  <a:shade val="90000"/>
                </a:srgbClr>
              </a:solidFill>
            </a:endParaRPr>
          </a:p>
        </p:txBody>
      </p:sp>
      <p:sp>
        <p:nvSpPr>
          <p:cNvPr id="22" name="21 Altbilgi Yer Tutucusu"/>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tr-TR" dirty="0">
              <a:solidFill>
                <a:srgbClr val="04617B">
                  <a:shade val="90000"/>
                </a:srgbClr>
              </a:solidFill>
            </a:endParaRPr>
          </a:p>
        </p:txBody>
      </p:sp>
      <p:sp>
        <p:nvSpPr>
          <p:cNvPr id="18" name="17 Slayt Numarası Yer Tutucusu"/>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4E19A43B-0FE1-4B1C-A624-A26B22450B23}" type="slidenum">
              <a:rPr lang="tr-TR" smtClean="0">
                <a:solidFill>
                  <a:srgbClr val="04617B">
                    <a:shade val="90000"/>
                  </a:srgbClr>
                </a:solidFill>
              </a:rPr>
              <a:pPr/>
              <a:t>‹#›</a:t>
            </a:fld>
            <a:endParaRPr lang="tr-TR" dirty="0">
              <a:solidFill>
                <a:srgbClr val="04617B">
                  <a:shade val="90000"/>
                </a:srgbClr>
              </a:solidFill>
            </a:endParaRPr>
          </a:p>
        </p:txBody>
      </p:sp>
      <p:grpSp>
        <p:nvGrpSpPr>
          <p:cNvPr id="2" name="1 Grup"/>
          <p:cNvGrpSpPr/>
          <p:nvPr/>
        </p:nvGrpSpPr>
        <p:grpSpPr>
          <a:xfrm>
            <a:off x="-19017" y="202408"/>
            <a:ext cx="9180548" cy="649224"/>
            <a:chOff x="-19045" y="216550"/>
            <a:chExt cx="9180548" cy="649224"/>
          </a:xfrm>
        </p:grpSpPr>
        <p:sp>
          <p:nvSpPr>
            <p:cNvPr id="12" name="11 Serbest Form"/>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Serbest Form"/>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4242" r:id="rId1"/>
    <p:sldLayoutId id="2147484243" r:id="rId2"/>
    <p:sldLayoutId id="2147484244" r:id="rId3"/>
    <p:sldLayoutId id="2147484245" r:id="rId4"/>
    <p:sldLayoutId id="2147484246" r:id="rId5"/>
    <p:sldLayoutId id="2147484247" r:id="rId6"/>
    <p:sldLayoutId id="2147484248" r:id="rId7"/>
    <p:sldLayoutId id="2147484249" r:id="rId8"/>
    <p:sldLayoutId id="2147484250" r:id="rId9"/>
    <p:sldLayoutId id="2147484251" r:id="rId10"/>
    <p:sldLayoutId id="2147484252"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1988840"/>
            <a:ext cx="8229600" cy="4389120"/>
          </a:xfrm>
        </p:spPr>
        <p:txBody>
          <a:bodyPr>
            <a:normAutofit/>
          </a:bodyPr>
          <a:lstStyle/>
          <a:p>
            <a:pPr marL="0" indent="0" algn="ctr">
              <a:buNone/>
            </a:pPr>
            <a:r>
              <a:rPr lang="tr-TR" sz="3600" b="1" dirty="0" smtClean="0">
                <a:ln w="22225">
                  <a:solidFill>
                    <a:schemeClr val="accent2"/>
                  </a:solidFill>
                  <a:prstDash val="solid"/>
                </a:ln>
                <a:solidFill>
                  <a:srgbClr val="00B0F0"/>
                </a:solidFill>
              </a:rPr>
              <a:t>STRATEJİ GELİŞTİRME DAİRE BAŞKANLIĞI</a:t>
            </a:r>
          </a:p>
          <a:p>
            <a:pPr marL="0" indent="0" algn="ctr">
              <a:buNone/>
            </a:pPr>
            <a:endParaRPr lang="tr-TR" sz="3600" b="1" dirty="0" smtClean="0">
              <a:ln w="22225">
                <a:solidFill>
                  <a:schemeClr val="accent2"/>
                </a:solidFill>
                <a:prstDash val="solid"/>
              </a:ln>
              <a:solidFill>
                <a:schemeClr val="accent2">
                  <a:lumMod val="40000"/>
                  <a:lumOff val="60000"/>
                </a:schemeClr>
              </a:solidFill>
            </a:endParaRPr>
          </a:p>
          <a:p>
            <a:pPr marL="0" indent="0" algn="ctr">
              <a:buNone/>
            </a:pPr>
            <a:endParaRPr lang="tr-TR" sz="3600" b="1" dirty="0" smtClean="0">
              <a:ln w="22225">
                <a:solidFill>
                  <a:schemeClr val="accent2"/>
                </a:solidFill>
                <a:prstDash val="solid"/>
              </a:ln>
              <a:solidFill>
                <a:schemeClr val="accent2">
                  <a:lumMod val="40000"/>
                  <a:lumOff val="60000"/>
                </a:schemeClr>
              </a:solidFill>
            </a:endParaRPr>
          </a:p>
          <a:p>
            <a:pPr marL="0" indent="0" algn="ctr">
              <a:buNone/>
            </a:pPr>
            <a:r>
              <a:rPr lang="tr-TR" sz="3600" b="1" dirty="0" smtClean="0">
                <a:ln w="22225">
                  <a:solidFill>
                    <a:schemeClr val="accent2"/>
                  </a:solidFill>
                  <a:prstDash val="solid"/>
                </a:ln>
                <a:solidFill>
                  <a:srgbClr val="00B0F0"/>
                </a:solidFill>
              </a:rPr>
              <a:t>GENEL HATLARIYLA TAŞINIR MAL YÖNETMELİĞİ</a:t>
            </a:r>
            <a:endParaRPr lang="tr-TR" sz="3600" b="1" dirty="0">
              <a:ln w="22225">
                <a:solidFill>
                  <a:schemeClr val="accent2"/>
                </a:solidFill>
                <a:prstDash val="solid"/>
              </a:ln>
              <a:solidFill>
                <a:srgbClr val="00B0F0"/>
              </a:solidFill>
            </a:endParaRPr>
          </a:p>
          <a:p>
            <a:pPr marL="0" indent="0" algn="ctr">
              <a:buNone/>
            </a:pPr>
            <a:endParaRPr lang="tr-TR" sz="3600" b="1" dirty="0">
              <a:ln w="22225">
                <a:solidFill>
                  <a:schemeClr val="accent2"/>
                </a:solidFill>
                <a:prstDash val="solid"/>
              </a:ln>
              <a:solidFill>
                <a:schemeClr val="accent2">
                  <a:lumMod val="40000"/>
                  <a:lumOff val="60000"/>
                </a:schemeClr>
              </a:solidFill>
            </a:endParaRPr>
          </a:p>
        </p:txBody>
      </p:sp>
    </p:spTree>
    <p:extLst>
      <p:ext uri="{BB962C8B-B14F-4D97-AF65-F5344CB8AC3E}">
        <p14:creationId xmlns:p14="http://schemas.microsoft.com/office/powerpoint/2010/main" xmlns="" val="197329826"/>
      </p:ext>
    </p:extLst>
  </p:cSld>
  <p:clrMapOvr>
    <a:masterClrMapping/>
  </p:clrMapOvr>
  <p:transition>
    <p:wipe dir="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chor="ctr">
            <a:normAutofit/>
          </a:bodyPr>
          <a:lstStyle/>
          <a:p>
            <a:pPr algn="ctr"/>
            <a:r>
              <a:rPr lang="tr-TR" sz="3200" b="1" dirty="0">
                <a:solidFill>
                  <a:schemeClr val="tx1"/>
                </a:solidFill>
              </a:rPr>
              <a:t>Kapsam (Taşınır Mallar Yönünden</a:t>
            </a:r>
            <a:r>
              <a:rPr lang="tr-TR" sz="3200" b="1" dirty="0" smtClean="0">
                <a:solidFill>
                  <a:schemeClr val="tx1"/>
                </a:solidFill>
              </a:rPr>
              <a:t>)</a:t>
            </a:r>
            <a:endParaRPr lang="tr-TR" sz="3200" b="1" dirty="0">
              <a:solidFill>
                <a:schemeClr val="tx1"/>
              </a:solidFill>
            </a:endParaRPr>
          </a:p>
        </p:txBody>
      </p:sp>
      <p:sp>
        <p:nvSpPr>
          <p:cNvPr id="3" name="İçerik Yer Tutucusu 2"/>
          <p:cNvSpPr>
            <a:spLocks noGrp="1"/>
          </p:cNvSpPr>
          <p:nvPr>
            <p:ph idx="1"/>
          </p:nvPr>
        </p:nvSpPr>
        <p:spPr/>
        <p:txBody>
          <a:bodyPr/>
          <a:lstStyle/>
          <a:p>
            <a:pPr marL="0" indent="0">
              <a:buNone/>
            </a:pPr>
            <a:r>
              <a:rPr lang="tr-TR" dirty="0" smtClean="0"/>
              <a:t> </a:t>
            </a:r>
          </a:p>
          <a:p>
            <a:pPr marL="0" indent="0">
              <a:buNone/>
            </a:pPr>
            <a:endParaRPr lang="tr-TR" dirty="0"/>
          </a:p>
        </p:txBody>
      </p:sp>
      <p:sp>
        <p:nvSpPr>
          <p:cNvPr id="4" name="Metin kutusu 3"/>
          <p:cNvSpPr txBox="1"/>
          <p:nvPr/>
        </p:nvSpPr>
        <p:spPr>
          <a:xfrm>
            <a:off x="683569" y="3539234"/>
            <a:ext cx="2360552" cy="923330"/>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tr-TR" b="1" dirty="0" smtClean="0"/>
              <a:t>Tüketim Malzemeleri</a:t>
            </a:r>
          </a:p>
          <a:p>
            <a:pPr algn="ctr"/>
            <a:r>
              <a:rPr lang="tr-TR" b="1" dirty="0" smtClean="0"/>
              <a:t>(150)</a:t>
            </a:r>
            <a:endParaRPr lang="tr-TR" b="1" dirty="0"/>
          </a:p>
        </p:txBody>
      </p:sp>
      <p:sp>
        <p:nvSpPr>
          <p:cNvPr id="5" name="Metin kutusu 4"/>
          <p:cNvSpPr txBox="1"/>
          <p:nvPr/>
        </p:nvSpPr>
        <p:spPr>
          <a:xfrm>
            <a:off x="5090686" y="3536128"/>
            <a:ext cx="2129898" cy="646331"/>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tr-TR" b="1" dirty="0" smtClean="0"/>
              <a:t>Dayanıklı Taşınırlar</a:t>
            </a:r>
            <a:endParaRPr lang="tr-TR" b="1" dirty="0"/>
          </a:p>
        </p:txBody>
      </p:sp>
      <p:sp>
        <p:nvSpPr>
          <p:cNvPr id="6" name="Metin kutusu 5"/>
          <p:cNvSpPr txBox="1"/>
          <p:nvPr/>
        </p:nvSpPr>
        <p:spPr>
          <a:xfrm>
            <a:off x="6955537" y="4631666"/>
            <a:ext cx="1610232" cy="646331"/>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tr-TR" b="1" dirty="0" smtClean="0"/>
              <a:t>Demirbaşlar</a:t>
            </a:r>
          </a:p>
          <a:p>
            <a:pPr algn="ctr"/>
            <a:r>
              <a:rPr lang="tr-TR" b="1" dirty="0" smtClean="0"/>
              <a:t>(255)</a:t>
            </a:r>
            <a:endParaRPr lang="tr-TR" b="1" dirty="0"/>
          </a:p>
        </p:txBody>
      </p:sp>
      <p:sp>
        <p:nvSpPr>
          <p:cNvPr id="7" name="Metin kutusu 6"/>
          <p:cNvSpPr txBox="1"/>
          <p:nvPr/>
        </p:nvSpPr>
        <p:spPr>
          <a:xfrm>
            <a:off x="5591312" y="4622574"/>
            <a:ext cx="1038937" cy="655423"/>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tr-TR" b="1" dirty="0" smtClean="0"/>
              <a:t>Taşıtlar</a:t>
            </a:r>
          </a:p>
          <a:p>
            <a:pPr algn="ctr"/>
            <a:r>
              <a:rPr lang="tr-TR" b="1" dirty="0" smtClean="0"/>
              <a:t>(254)</a:t>
            </a:r>
            <a:endParaRPr lang="tr-TR" b="1" dirty="0"/>
          </a:p>
        </p:txBody>
      </p:sp>
      <p:sp>
        <p:nvSpPr>
          <p:cNvPr id="8" name="Metin kutusu 7"/>
          <p:cNvSpPr txBox="1"/>
          <p:nvPr/>
        </p:nvSpPr>
        <p:spPr>
          <a:xfrm>
            <a:off x="2388775" y="4622575"/>
            <a:ext cx="2877249" cy="655422"/>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tr-TR" b="1" dirty="0" smtClean="0"/>
              <a:t>Tesis Makine ve Cihazlar</a:t>
            </a:r>
          </a:p>
          <a:p>
            <a:pPr algn="ctr"/>
            <a:r>
              <a:rPr lang="tr-TR" b="1" dirty="0" smtClean="0"/>
              <a:t>(253)</a:t>
            </a:r>
            <a:endParaRPr lang="tr-TR" b="1" dirty="0"/>
          </a:p>
        </p:txBody>
      </p:sp>
      <p:sp>
        <p:nvSpPr>
          <p:cNvPr id="9" name="Metin kutusu 8"/>
          <p:cNvSpPr txBox="1"/>
          <p:nvPr/>
        </p:nvSpPr>
        <p:spPr>
          <a:xfrm>
            <a:off x="3491880" y="2420887"/>
            <a:ext cx="1224136" cy="646331"/>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tr-TR" b="1" dirty="0" smtClean="0"/>
              <a:t>Taşınır Mal</a:t>
            </a:r>
            <a:endParaRPr lang="tr-TR" b="1" dirty="0"/>
          </a:p>
        </p:txBody>
      </p:sp>
      <p:sp>
        <p:nvSpPr>
          <p:cNvPr id="10" name="Aşağı Ok 9"/>
          <p:cNvSpPr/>
          <p:nvPr/>
        </p:nvSpPr>
        <p:spPr>
          <a:xfrm rot="2470326">
            <a:off x="2982828" y="2865815"/>
            <a:ext cx="252896" cy="554592"/>
          </a:xfrm>
          <a:prstGeom prst="down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tr-TR"/>
          </a:p>
        </p:txBody>
      </p:sp>
      <p:sp>
        <p:nvSpPr>
          <p:cNvPr id="11" name="Aşağı Ok 10"/>
          <p:cNvSpPr/>
          <p:nvPr/>
        </p:nvSpPr>
        <p:spPr>
          <a:xfrm rot="18989224">
            <a:off x="5013141" y="2825125"/>
            <a:ext cx="252896" cy="554592"/>
          </a:xfrm>
          <a:prstGeom prst="down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tr-TR"/>
          </a:p>
        </p:txBody>
      </p:sp>
      <p:cxnSp>
        <p:nvCxnSpPr>
          <p:cNvPr id="12" name="Düz Ok Bağlayıcısı 11"/>
          <p:cNvCxnSpPr/>
          <p:nvPr/>
        </p:nvCxnSpPr>
        <p:spPr>
          <a:xfrm flipH="1">
            <a:off x="4731187" y="4246151"/>
            <a:ext cx="288032" cy="288032"/>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13" name="Düz Ok Bağlayıcısı 12"/>
          <p:cNvCxnSpPr/>
          <p:nvPr/>
        </p:nvCxnSpPr>
        <p:spPr>
          <a:xfrm>
            <a:off x="6084168" y="4284356"/>
            <a:ext cx="0" cy="288032"/>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14" name="Düz Ok Bağlayıcısı 13"/>
          <p:cNvCxnSpPr/>
          <p:nvPr/>
        </p:nvCxnSpPr>
        <p:spPr>
          <a:xfrm>
            <a:off x="7318108" y="4254342"/>
            <a:ext cx="216024" cy="216024"/>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xmlns="" val="407921778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62493" y="548680"/>
            <a:ext cx="8229600" cy="936104"/>
          </a:xfrm>
        </p:spPr>
        <p:txBody>
          <a:bodyPr>
            <a:normAutofit/>
          </a:bodyPr>
          <a:lstStyle/>
          <a:p>
            <a:pPr algn="ctr"/>
            <a:r>
              <a:rPr lang="tr-TR" sz="3200" b="1" dirty="0">
                <a:solidFill>
                  <a:schemeClr val="tx1"/>
                </a:solidFill>
              </a:rPr>
              <a:t>TEMEL İLKE VE ESASLAR</a:t>
            </a:r>
          </a:p>
        </p:txBody>
      </p:sp>
      <p:sp>
        <p:nvSpPr>
          <p:cNvPr id="3" name="İçerik Yer Tutucusu 2"/>
          <p:cNvSpPr>
            <a:spLocks noGrp="1"/>
          </p:cNvSpPr>
          <p:nvPr>
            <p:ph idx="1"/>
          </p:nvPr>
        </p:nvSpPr>
        <p:spPr>
          <a:xfrm>
            <a:off x="462493" y="1492968"/>
            <a:ext cx="8229600" cy="4816352"/>
          </a:xfrm>
        </p:spPr>
        <p:txBody>
          <a:bodyPr>
            <a:normAutofit/>
          </a:bodyPr>
          <a:lstStyle/>
          <a:p>
            <a:pPr>
              <a:lnSpc>
                <a:spcPct val="90000"/>
              </a:lnSpc>
              <a:buNone/>
            </a:pPr>
            <a:r>
              <a:rPr lang="tr-TR" altLang="tr-TR" sz="2500" dirty="0"/>
              <a:t>Taşınır Mal Yönetmeliği hükümlerine göre;</a:t>
            </a:r>
          </a:p>
          <a:p>
            <a:pPr>
              <a:lnSpc>
                <a:spcPct val="90000"/>
              </a:lnSpc>
            </a:pPr>
            <a:r>
              <a:rPr lang="tr-TR" altLang="tr-TR" sz="2500" dirty="0"/>
              <a:t>Bütün taşınırlar </a:t>
            </a:r>
            <a:r>
              <a:rPr lang="tr-TR" altLang="tr-TR" sz="2500" b="1" u="sng" dirty="0"/>
              <a:t>kayıt</a:t>
            </a:r>
            <a:r>
              <a:rPr lang="tr-TR" altLang="tr-TR" sz="2500" b="1" dirty="0"/>
              <a:t> </a:t>
            </a:r>
            <a:r>
              <a:rPr lang="tr-TR" altLang="tr-TR" sz="2500" dirty="0"/>
              <a:t>altına </a:t>
            </a:r>
            <a:r>
              <a:rPr lang="tr-TR" altLang="tr-TR" sz="2500" dirty="0" smtClean="0"/>
              <a:t>alınacak, </a:t>
            </a:r>
            <a:endParaRPr lang="tr-TR" altLang="tr-TR" sz="2500" dirty="0"/>
          </a:p>
          <a:p>
            <a:pPr>
              <a:lnSpc>
                <a:spcPct val="90000"/>
              </a:lnSpc>
            </a:pPr>
            <a:r>
              <a:rPr lang="tr-TR" altLang="tr-TR" sz="2500" dirty="0"/>
              <a:t>Her kayıt </a:t>
            </a:r>
            <a:r>
              <a:rPr lang="tr-TR" altLang="tr-TR" sz="2500" b="1" u="sng" dirty="0"/>
              <a:t>belgeye </a:t>
            </a:r>
            <a:r>
              <a:rPr lang="tr-TR" altLang="tr-TR" sz="2500" dirty="0" smtClean="0"/>
              <a:t>dayandırılacak, </a:t>
            </a:r>
            <a:endParaRPr lang="tr-TR" altLang="tr-TR" sz="2500" dirty="0"/>
          </a:p>
          <a:p>
            <a:pPr>
              <a:lnSpc>
                <a:spcPct val="90000"/>
              </a:lnSpc>
            </a:pPr>
            <a:r>
              <a:rPr lang="tr-TR" altLang="tr-TR" sz="2500" dirty="0"/>
              <a:t>Kayıtlar  </a:t>
            </a:r>
            <a:r>
              <a:rPr lang="tr-TR" altLang="tr-TR" sz="2500" b="1" u="sng" dirty="0"/>
              <a:t>Elektronik Ortamda</a:t>
            </a:r>
            <a:r>
              <a:rPr lang="tr-TR" altLang="tr-TR" sz="2500" dirty="0"/>
              <a:t> </a:t>
            </a:r>
            <a:r>
              <a:rPr lang="tr-TR" altLang="tr-TR" sz="2500" dirty="0" smtClean="0"/>
              <a:t>tutulacak,</a:t>
            </a:r>
            <a:endParaRPr lang="tr-TR" altLang="tr-TR" sz="2500" dirty="0"/>
          </a:p>
          <a:p>
            <a:pPr>
              <a:lnSpc>
                <a:spcPct val="90000"/>
              </a:lnSpc>
            </a:pPr>
            <a:r>
              <a:rPr lang="tr-TR" altLang="tr-TR" sz="2500" dirty="0"/>
              <a:t>Kayıtlar </a:t>
            </a:r>
            <a:r>
              <a:rPr lang="tr-TR" altLang="tr-TR" sz="2500" b="1" u="sng" dirty="0"/>
              <a:t>yönetim hesabı</a:t>
            </a:r>
            <a:r>
              <a:rPr lang="tr-TR" altLang="tr-TR" sz="2500" dirty="0"/>
              <a:t> verilmesine esas olacak şekilde </a:t>
            </a:r>
            <a:r>
              <a:rPr lang="tr-TR" altLang="tr-TR" sz="2500" dirty="0" smtClean="0"/>
              <a:t>tutulacak,</a:t>
            </a:r>
            <a:endParaRPr lang="tr-TR" altLang="tr-TR" sz="2500" dirty="0"/>
          </a:p>
          <a:p>
            <a:pPr>
              <a:lnSpc>
                <a:spcPct val="90000"/>
              </a:lnSpc>
            </a:pPr>
            <a:r>
              <a:rPr lang="tr-TR" altLang="tr-TR" sz="2500" dirty="0"/>
              <a:t>Kayıtlar </a:t>
            </a:r>
            <a:r>
              <a:rPr lang="tr-TR" altLang="tr-TR" sz="2500" b="1" u="sng" dirty="0"/>
              <a:t>Harcama Birimleri</a:t>
            </a:r>
            <a:r>
              <a:rPr lang="tr-TR" altLang="tr-TR" sz="2500" dirty="0"/>
              <a:t> </a:t>
            </a:r>
            <a:r>
              <a:rPr lang="tr-TR" altLang="tr-TR" sz="2500" dirty="0" smtClean="0"/>
              <a:t>itibarıyla olacak,</a:t>
            </a:r>
            <a:endParaRPr lang="tr-TR" altLang="tr-TR" sz="2500" dirty="0"/>
          </a:p>
          <a:p>
            <a:pPr>
              <a:lnSpc>
                <a:spcPct val="90000"/>
              </a:lnSpc>
            </a:pPr>
            <a:r>
              <a:rPr lang="tr-TR" altLang="tr-TR" sz="2500" b="1" u="sng" dirty="0"/>
              <a:t>Taşınır Hesabı</a:t>
            </a:r>
            <a:r>
              <a:rPr lang="tr-TR" altLang="tr-TR" sz="2500" dirty="0"/>
              <a:t> Harcama Birimleri </a:t>
            </a:r>
            <a:r>
              <a:rPr lang="tr-TR" altLang="tr-TR" sz="2500" dirty="0" smtClean="0"/>
              <a:t>itibarıyla hazırlanacak,</a:t>
            </a:r>
            <a:endParaRPr lang="tr-TR" altLang="tr-TR" sz="2500" dirty="0"/>
          </a:p>
          <a:p>
            <a:pPr>
              <a:lnSpc>
                <a:spcPct val="90000"/>
              </a:lnSpc>
            </a:pPr>
            <a:r>
              <a:rPr lang="tr-TR" altLang="tr-TR" sz="2500" dirty="0"/>
              <a:t>Taşınır Yönetim Hesabı </a:t>
            </a:r>
            <a:r>
              <a:rPr lang="tr-TR" altLang="tr-TR" sz="2500" b="1" dirty="0"/>
              <a:t>Harcama </a:t>
            </a:r>
            <a:r>
              <a:rPr lang="tr-TR" altLang="tr-TR" sz="2500" b="1" dirty="0" smtClean="0"/>
              <a:t>Biriminde </a:t>
            </a:r>
            <a:r>
              <a:rPr lang="tr-TR" altLang="tr-TR" sz="2500" b="1" u="sng" dirty="0" smtClean="0"/>
              <a:t>muhafaza </a:t>
            </a:r>
            <a:r>
              <a:rPr lang="tr-TR" altLang="tr-TR" sz="2500" b="1" dirty="0" smtClean="0"/>
              <a:t>edilecektir.</a:t>
            </a:r>
            <a:endParaRPr lang="tr-TR" sz="2500" b="1" dirty="0" smtClean="0"/>
          </a:p>
        </p:txBody>
      </p:sp>
    </p:spTree>
    <p:extLst>
      <p:ext uri="{BB962C8B-B14F-4D97-AF65-F5344CB8AC3E}">
        <p14:creationId xmlns:p14="http://schemas.microsoft.com/office/powerpoint/2010/main" xmlns="" val="10371568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chor="ctr">
            <a:normAutofit/>
          </a:bodyPr>
          <a:lstStyle/>
          <a:p>
            <a:pPr algn="ctr"/>
            <a:r>
              <a:rPr lang="tr-TR" sz="3200" b="1" dirty="0" smtClean="0">
                <a:solidFill>
                  <a:schemeClr val="tx1"/>
                </a:solidFill>
              </a:rPr>
              <a:t>GİRİŞ İŞLEMLERİ</a:t>
            </a:r>
            <a:endParaRPr lang="tr-TR" sz="2000" b="1" dirty="0">
              <a:solidFill>
                <a:schemeClr val="tx1"/>
              </a:solidFill>
            </a:endParaRPr>
          </a:p>
        </p:txBody>
      </p:sp>
      <p:sp>
        <p:nvSpPr>
          <p:cNvPr id="3" name="İçerik Yer Tutucusu 2"/>
          <p:cNvSpPr>
            <a:spLocks noGrp="1"/>
          </p:cNvSpPr>
          <p:nvPr>
            <p:ph idx="1"/>
          </p:nvPr>
        </p:nvSpPr>
        <p:spPr>
          <a:xfrm>
            <a:off x="467544" y="1844824"/>
            <a:ext cx="8229600" cy="4389120"/>
          </a:xfrm>
        </p:spPr>
        <p:txBody>
          <a:bodyPr>
            <a:noAutofit/>
          </a:bodyPr>
          <a:lstStyle/>
          <a:p>
            <a:pPr marL="533400" indent="-533400">
              <a:lnSpc>
                <a:spcPct val="90000"/>
              </a:lnSpc>
            </a:pPr>
            <a:r>
              <a:rPr lang="tr-TR" altLang="tr-TR" sz="2500" dirty="0">
                <a:cs typeface="Times New Roman" panose="02020603050405020304" pitchFamily="18" charset="0"/>
              </a:rPr>
              <a:t>1-</a:t>
            </a:r>
            <a:r>
              <a:rPr lang="tr-TR" altLang="tr-TR" sz="2500" dirty="0"/>
              <a:t>S</a:t>
            </a:r>
            <a:r>
              <a:rPr lang="tr-TR" altLang="tr-TR" sz="2500" dirty="0">
                <a:cs typeface="Times New Roman" panose="02020603050405020304" pitchFamily="18" charset="0"/>
              </a:rPr>
              <a:t>atınalma Girişi</a:t>
            </a:r>
          </a:p>
          <a:p>
            <a:pPr marL="533400" indent="-533400">
              <a:lnSpc>
                <a:spcPct val="90000"/>
              </a:lnSpc>
            </a:pPr>
            <a:r>
              <a:rPr lang="tr-TR" altLang="tr-TR" sz="2500" dirty="0" smtClean="0">
                <a:cs typeface="Times New Roman" panose="02020603050405020304" pitchFamily="18" charset="0"/>
              </a:rPr>
              <a:t>2-</a:t>
            </a:r>
            <a:r>
              <a:rPr lang="tr-TR" altLang="tr-TR" sz="2500" dirty="0" smtClean="0"/>
              <a:t>B</a:t>
            </a:r>
            <a:r>
              <a:rPr lang="tr-TR" altLang="tr-TR" sz="2500" dirty="0" smtClean="0">
                <a:cs typeface="Times New Roman" panose="02020603050405020304" pitchFamily="18" charset="0"/>
              </a:rPr>
              <a:t>ağış/</a:t>
            </a:r>
            <a:r>
              <a:rPr lang="tr-TR" altLang="tr-TR" sz="2500" dirty="0" smtClean="0"/>
              <a:t>H</a:t>
            </a:r>
            <a:r>
              <a:rPr lang="tr-TR" altLang="tr-TR" sz="2500" dirty="0" smtClean="0">
                <a:cs typeface="Times New Roman" panose="02020603050405020304" pitchFamily="18" charset="0"/>
              </a:rPr>
              <a:t>ibe </a:t>
            </a:r>
            <a:r>
              <a:rPr lang="tr-TR" altLang="tr-TR" sz="2500" dirty="0">
                <a:cs typeface="Times New Roman" panose="02020603050405020304" pitchFamily="18" charset="0"/>
              </a:rPr>
              <a:t>Girişi</a:t>
            </a:r>
          </a:p>
          <a:p>
            <a:pPr marL="533400" indent="-533400">
              <a:lnSpc>
                <a:spcPct val="90000"/>
              </a:lnSpc>
            </a:pPr>
            <a:r>
              <a:rPr lang="tr-TR" altLang="tr-TR" sz="2500" dirty="0">
                <a:cs typeface="Times New Roman" panose="02020603050405020304" pitchFamily="18" charset="0"/>
              </a:rPr>
              <a:t>3-</a:t>
            </a:r>
            <a:r>
              <a:rPr lang="tr-TR" altLang="tr-TR" sz="2500" dirty="0"/>
              <a:t>B</a:t>
            </a:r>
            <a:r>
              <a:rPr lang="tr-TR" altLang="tr-TR" sz="2500" dirty="0">
                <a:cs typeface="Times New Roman" panose="02020603050405020304" pitchFamily="18" charset="0"/>
              </a:rPr>
              <a:t>edelsiz Devir Alma</a:t>
            </a:r>
          </a:p>
          <a:p>
            <a:pPr marL="1238250" lvl="2" indent="-323850">
              <a:lnSpc>
                <a:spcPct val="90000"/>
              </a:lnSpc>
            </a:pPr>
            <a:r>
              <a:rPr lang="tr-TR" altLang="tr-TR" sz="2200" dirty="0"/>
              <a:t>a</a:t>
            </a:r>
            <a:r>
              <a:rPr lang="tr-TR" altLang="tr-TR" sz="2200" dirty="0">
                <a:cs typeface="Times New Roman" panose="02020603050405020304" pitchFamily="18" charset="0"/>
              </a:rPr>
              <a:t>)</a:t>
            </a:r>
            <a:r>
              <a:rPr lang="tr-TR" altLang="tr-TR" sz="2200" dirty="0">
                <a:latin typeface="Times New Roman" panose="02020603050405020304" pitchFamily="18" charset="0"/>
                <a:cs typeface="Times New Roman" panose="02020603050405020304" pitchFamily="18" charset="0"/>
              </a:rPr>
              <a:t> </a:t>
            </a:r>
            <a:r>
              <a:rPr lang="tr-TR" altLang="tr-TR" sz="2200" dirty="0">
                <a:latin typeface="Times New Roman" panose="02020603050405020304" pitchFamily="18" charset="0"/>
              </a:rPr>
              <a:t>Ambarlar Arası Devir Girişi</a:t>
            </a:r>
          </a:p>
          <a:p>
            <a:pPr marL="1238250" lvl="2" indent="-323850">
              <a:lnSpc>
                <a:spcPct val="90000"/>
              </a:lnSpc>
            </a:pPr>
            <a:r>
              <a:rPr lang="tr-TR" altLang="tr-TR" sz="2200" dirty="0">
                <a:latin typeface="Times New Roman" panose="02020603050405020304" pitchFamily="18" charset="0"/>
              </a:rPr>
              <a:t>b) H</a:t>
            </a:r>
            <a:r>
              <a:rPr lang="tr-TR" altLang="tr-TR" sz="2200" dirty="0">
                <a:cs typeface="Times New Roman" panose="02020603050405020304" pitchFamily="18" charset="0"/>
              </a:rPr>
              <a:t>arcama birimleri arasında devir girişi</a:t>
            </a:r>
          </a:p>
          <a:p>
            <a:pPr marL="1238250" lvl="2" indent="-323850">
              <a:lnSpc>
                <a:spcPct val="90000"/>
              </a:lnSpc>
            </a:pPr>
            <a:r>
              <a:rPr lang="tr-TR" altLang="tr-TR" sz="2200" dirty="0"/>
              <a:t>c</a:t>
            </a:r>
            <a:r>
              <a:rPr lang="tr-TR" altLang="tr-TR" sz="2200" dirty="0">
                <a:cs typeface="Times New Roman" panose="02020603050405020304" pitchFamily="18" charset="0"/>
              </a:rPr>
              <a:t>)</a:t>
            </a:r>
            <a:r>
              <a:rPr lang="tr-TR" altLang="tr-TR" sz="2200" dirty="0">
                <a:latin typeface="Times New Roman" panose="02020603050405020304" pitchFamily="18" charset="0"/>
                <a:cs typeface="Times New Roman" panose="02020603050405020304" pitchFamily="18" charset="0"/>
              </a:rPr>
              <a:t> </a:t>
            </a:r>
            <a:r>
              <a:rPr lang="tr-TR" altLang="tr-TR" sz="2200" dirty="0">
                <a:latin typeface="Times New Roman" panose="02020603050405020304" pitchFamily="18" charset="0"/>
              </a:rPr>
              <a:t>D</a:t>
            </a:r>
            <a:r>
              <a:rPr lang="tr-TR" altLang="tr-TR" sz="2200" dirty="0">
                <a:cs typeface="Times New Roman" panose="02020603050405020304" pitchFamily="18" charset="0"/>
              </a:rPr>
              <a:t>iğer kamu idarelerinden devir girişi</a:t>
            </a:r>
          </a:p>
          <a:p>
            <a:pPr marL="533400" indent="-533400">
              <a:lnSpc>
                <a:spcPct val="90000"/>
              </a:lnSpc>
            </a:pPr>
            <a:r>
              <a:rPr lang="tr-TR" altLang="tr-TR" sz="2500" dirty="0">
                <a:cs typeface="Times New Roman" panose="02020603050405020304" pitchFamily="18" charset="0"/>
              </a:rPr>
              <a:t>4-iç İmkanlarla Üretim Girişi</a:t>
            </a:r>
          </a:p>
          <a:p>
            <a:pPr marL="533400" indent="-533400">
              <a:lnSpc>
                <a:spcPct val="90000"/>
              </a:lnSpc>
            </a:pPr>
            <a:r>
              <a:rPr lang="tr-TR" altLang="tr-TR" sz="2500" dirty="0">
                <a:cs typeface="Times New Roman" panose="02020603050405020304" pitchFamily="18" charset="0"/>
              </a:rPr>
              <a:t>5- İade Girişleri</a:t>
            </a:r>
          </a:p>
          <a:p>
            <a:pPr marL="533400" indent="-533400">
              <a:lnSpc>
                <a:spcPct val="90000"/>
              </a:lnSpc>
            </a:pPr>
            <a:r>
              <a:rPr lang="tr-TR" altLang="tr-TR" sz="2500" dirty="0">
                <a:cs typeface="Times New Roman" panose="02020603050405020304" pitchFamily="18" charset="0"/>
              </a:rPr>
              <a:t>6- Değer Artışlarının Girişi</a:t>
            </a:r>
          </a:p>
          <a:p>
            <a:pPr marL="533400" indent="-533400">
              <a:lnSpc>
                <a:spcPct val="90000"/>
              </a:lnSpc>
            </a:pPr>
            <a:r>
              <a:rPr lang="tr-TR" altLang="tr-TR" sz="2500" dirty="0">
                <a:cs typeface="Times New Roman" panose="02020603050405020304" pitchFamily="18" charset="0"/>
              </a:rPr>
              <a:t>7-</a:t>
            </a:r>
            <a:r>
              <a:rPr lang="tr-TR" altLang="tr-TR" sz="2500" dirty="0"/>
              <a:t> S</a:t>
            </a:r>
            <a:r>
              <a:rPr lang="tr-TR" altLang="tr-TR" sz="2500" dirty="0">
                <a:cs typeface="Times New Roman" panose="02020603050405020304" pitchFamily="18" charset="0"/>
              </a:rPr>
              <a:t>ayım Fazlası Girişleri</a:t>
            </a:r>
          </a:p>
          <a:p>
            <a:pPr marL="533400" indent="-533400">
              <a:lnSpc>
                <a:spcPct val="90000"/>
              </a:lnSpc>
            </a:pPr>
            <a:r>
              <a:rPr lang="tr-TR" altLang="tr-TR" sz="2500" dirty="0">
                <a:cs typeface="Times New Roman" panose="02020603050405020304" pitchFamily="18" charset="0"/>
              </a:rPr>
              <a:t>8- Kayıt Düzeltme Girişleri (Hata Düzeltme</a:t>
            </a:r>
            <a:r>
              <a:rPr lang="tr-TR" altLang="tr-TR" sz="2500" dirty="0" smtClean="0">
                <a:cs typeface="Times New Roman" panose="02020603050405020304" pitchFamily="18" charset="0"/>
              </a:rPr>
              <a:t>)</a:t>
            </a:r>
            <a:endParaRPr lang="tr-TR" altLang="tr-TR" sz="2500" dirty="0">
              <a:cs typeface="Times New Roman" panose="02020603050405020304" pitchFamily="18" charset="0"/>
            </a:endParaRPr>
          </a:p>
        </p:txBody>
      </p:sp>
    </p:spTree>
    <p:extLst>
      <p:ext uri="{BB962C8B-B14F-4D97-AF65-F5344CB8AC3E}">
        <p14:creationId xmlns:p14="http://schemas.microsoft.com/office/powerpoint/2010/main" xmlns="" val="235663630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pPr>
              <a:lnSpc>
                <a:spcPct val="90000"/>
              </a:lnSpc>
            </a:pPr>
            <a:r>
              <a:rPr lang="tr-TR" altLang="tr-TR" sz="2500" dirty="0">
                <a:cs typeface="Times New Roman" panose="02020603050405020304" pitchFamily="18" charset="0"/>
              </a:rPr>
              <a:t>1- </a:t>
            </a:r>
            <a:r>
              <a:rPr lang="tr-TR" altLang="tr-TR" sz="2500" dirty="0"/>
              <a:t>T</a:t>
            </a:r>
            <a:r>
              <a:rPr lang="tr-TR" altLang="tr-TR" sz="2500" dirty="0">
                <a:cs typeface="Times New Roman" panose="02020603050405020304" pitchFamily="18" charset="0"/>
              </a:rPr>
              <a:t>üketim</a:t>
            </a:r>
            <a:r>
              <a:rPr lang="tr-TR" altLang="tr-TR" sz="2500" dirty="0"/>
              <a:t> çıkışı</a:t>
            </a:r>
          </a:p>
          <a:p>
            <a:pPr>
              <a:lnSpc>
                <a:spcPct val="90000"/>
              </a:lnSpc>
            </a:pPr>
            <a:r>
              <a:rPr lang="tr-TR" altLang="tr-TR" sz="2500" dirty="0">
                <a:cs typeface="Times New Roman" panose="02020603050405020304" pitchFamily="18" charset="0"/>
              </a:rPr>
              <a:t>2- </a:t>
            </a:r>
            <a:r>
              <a:rPr lang="tr-TR" altLang="tr-TR" sz="2500" dirty="0"/>
              <a:t>B</a:t>
            </a:r>
            <a:r>
              <a:rPr lang="tr-TR" altLang="tr-TR" sz="2500" dirty="0">
                <a:cs typeface="Times New Roman" panose="02020603050405020304" pitchFamily="18" charset="0"/>
              </a:rPr>
              <a:t>ağış</a:t>
            </a:r>
            <a:r>
              <a:rPr lang="tr-TR" altLang="tr-TR" sz="2500" dirty="0"/>
              <a:t> </a:t>
            </a:r>
            <a:r>
              <a:rPr lang="tr-TR" altLang="tr-TR" sz="2500" dirty="0">
                <a:cs typeface="Times New Roman" panose="02020603050405020304" pitchFamily="18" charset="0"/>
              </a:rPr>
              <a:t>/</a:t>
            </a:r>
            <a:r>
              <a:rPr lang="tr-TR" altLang="tr-TR" sz="2500" dirty="0"/>
              <a:t> H</a:t>
            </a:r>
            <a:r>
              <a:rPr lang="tr-TR" altLang="tr-TR" sz="2500" dirty="0">
                <a:cs typeface="Times New Roman" panose="02020603050405020304" pitchFamily="18" charset="0"/>
              </a:rPr>
              <a:t>ibe</a:t>
            </a:r>
            <a:r>
              <a:rPr lang="tr-TR" altLang="tr-TR" sz="2500" dirty="0"/>
              <a:t> yapılanlar çıkışı</a:t>
            </a:r>
            <a:endParaRPr lang="tr-TR" altLang="tr-TR" sz="2500" dirty="0">
              <a:cs typeface="Times New Roman" panose="02020603050405020304" pitchFamily="18" charset="0"/>
            </a:endParaRPr>
          </a:p>
          <a:p>
            <a:pPr>
              <a:lnSpc>
                <a:spcPct val="90000"/>
              </a:lnSpc>
            </a:pPr>
            <a:r>
              <a:rPr lang="tr-TR" altLang="tr-TR" sz="2500" dirty="0">
                <a:cs typeface="Times New Roman" panose="02020603050405020304" pitchFamily="18" charset="0"/>
              </a:rPr>
              <a:t>3- Bedelsiz devredilenler</a:t>
            </a:r>
            <a:r>
              <a:rPr lang="tr-TR" altLang="tr-TR" sz="2500" dirty="0"/>
              <a:t>in çıkışı:</a:t>
            </a:r>
            <a:endParaRPr lang="tr-TR" altLang="tr-TR" sz="2500" dirty="0">
              <a:cs typeface="Times New Roman" panose="02020603050405020304" pitchFamily="18" charset="0"/>
            </a:endParaRPr>
          </a:p>
          <a:p>
            <a:pPr>
              <a:lnSpc>
                <a:spcPct val="90000"/>
              </a:lnSpc>
              <a:buNone/>
            </a:pPr>
            <a:r>
              <a:rPr lang="tr-TR" altLang="tr-TR" sz="2500" dirty="0">
                <a:latin typeface="Times New Roman" panose="02020603050405020304" pitchFamily="18" charset="0"/>
              </a:rPr>
              <a:t>           </a:t>
            </a:r>
            <a:r>
              <a:rPr lang="tr-TR" altLang="tr-TR" sz="2500" dirty="0" smtClean="0">
                <a:latin typeface="Times New Roman" panose="02020603050405020304" pitchFamily="18" charset="0"/>
              </a:rPr>
              <a:t> </a:t>
            </a:r>
            <a:r>
              <a:rPr lang="tr-TR" altLang="tr-TR" sz="2500" dirty="0" smtClean="0">
                <a:cs typeface="Times New Roman" panose="02020603050405020304" pitchFamily="18" charset="0"/>
              </a:rPr>
              <a:t>a)Harcama </a:t>
            </a:r>
            <a:r>
              <a:rPr lang="tr-TR" altLang="tr-TR" sz="2500" dirty="0">
                <a:cs typeface="Times New Roman" panose="02020603050405020304" pitchFamily="18" charset="0"/>
              </a:rPr>
              <a:t>birimleri arasında devir</a:t>
            </a:r>
            <a:endParaRPr lang="tr-TR" altLang="tr-TR" sz="2500" dirty="0"/>
          </a:p>
          <a:p>
            <a:pPr>
              <a:lnSpc>
                <a:spcPct val="90000"/>
              </a:lnSpc>
              <a:buNone/>
            </a:pPr>
            <a:r>
              <a:rPr lang="tr-TR" altLang="tr-TR" sz="2500" dirty="0"/>
              <a:t>           </a:t>
            </a:r>
            <a:r>
              <a:rPr lang="tr-TR" altLang="tr-TR" sz="2500" dirty="0">
                <a:cs typeface="Times New Roman" panose="02020603050405020304" pitchFamily="18" charset="0"/>
              </a:rPr>
              <a:t> b) Diğer kamu idarelerine devi</a:t>
            </a:r>
            <a:r>
              <a:rPr lang="tr-TR" altLang="tr-TR" sz="2500" dirty="0"/>
              <a:t>r</a:t>
            </a:r>
          </a:p>
          <a:p>
            <a:pPr>
              <a:lnSpc>
                <a:spcPct val="90000"/>
              </a:lnSpc>
            </a:pPr>
            <a:r>
              <a:rPr lang="tr-TR" altLang="tr-TR" sz="2500" dirty="0"/>
              <a:t>4-Satışı Yapılanların çıkışı</a:t>
            </a:r>
          </a:p>
          <a:p>
            <a:pPr>
              <a:lnSpc>
                <a:spcPct val="90000"/>
              </a:lnSpc>
            </a:pPr>
            <a:r>
              <a:rPr lang="tr-TR" altLang="tr-TR" sz="2500" dirty="0"/>
              <a:t>5- Hurdaya ayrılanların çıkışı </a:t>
            </a:r>
          </a:p>
          <a:p>
            <a:pPr>
              <a:lnSpc>
                <a:spcPct val="90000"/>
              </a:lnSpc>
            </a:pPr>
            <a:r>
              <a:rPr lang="tr-TR" altLang="tr-TR" sz="2500" dirty="0"/>
              <a:t>6-Sayım Noksanlarının çıkışı,</a:t>
            </a:r>
          </a:p>
          <a:p>
            <a:pPr>
              <a:lnSpc>
                <a:spcPct val="90000"/>
              </a:lnSpc>
            </a:pPr>
            <a:r>
              <a:rPr lang="tr-TR" altLang="tr-TR" sz="2500" dirty="0"/>
              <a:t>7- Kayıt Düzeltme çıkışı (Mükerrer ve hatalı </a:t>
            </a:r>
            <a:r>
              <a:rPr lang="tr-TR" altLang="tr-TR" sz="2500" dirty="0" smtClean="0"/>
              <a:t>  </a:t>
            </a:r>
          </a:p>
          <a:p>
            <a:pPr>
              <a:lnSpc>
                <a:spcPct val="90000"/>
              </a:lnSpc>
              <a:buNone/>
            </a:pPr>
            <a:r>
              <a:rPr lang="tr-TR" altLang="tr-TR" sz="2500" dirty="0" smtClean="0"/>
              <a:t>        girişlerin </a:t>
            </a:r>
            <a:r>
              <a:rPr lang="tr-TR" altLang="tr-TR" sz="2500" dirty="0"/>
              <a:t>çıkışı</a:t>
            </a:r>
            <a:r>
              <a:rPr lang="tr-TR" altLang="tr-TR" sz="2500" dirty="0" smtClean="0"/>
              <a:t>)</a:t>
            </a:r>
            <a:endParaRPr lang="tr-TR" altLang="tr-TR" sz="2500" dirty="0"/>
          </a:p>
        </p:txBody>
      </p:sp>
      <p:sp>
        <p:nvSpPr>
          <p:cNvPr id="4" name="Unvan 1"/>
          <p:cNvSpPr txBox="1">
            <a:spLocks/>
          </p:cNvSpPr>
          <p:nvPr/>
        </p:nvSpPr>
        <p:spPr>
          <a:xfrm>
            <a:off x="609600" y="692696"/>
            <a:ext cx="8229600" cy="1143000"/>
          </a:xfrm>
          <a:prstGeom prst="rect">
            <a:avLst/>
          </a:prstGeom>
        </p:spPr>
        <p:txBody>
          <a:bodyPr vert="horz" lIns="0" rIns="0" bIns="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200" b="1" i="0" u="none" strike="noStrike" kern="1200" cap="none" spc="0" normalizeH="0" baseline="0" noProof="0" dirty="0" smtClean="0">
                <a:ln>
                  <a:noFill/>
                </a:ln>
                <a:solidFill>
                  <a:schemeClr val="tx1"/>
                </a:solidFill>
                <a:effectLst/>
                <a:uLnTx/>
                <a:uFillTx/>
                <a:latin typeface="+mj-lt"/>
                <a:ea typeface="+mj-ea"/>
                <a:cs typeface="+mj-cs"/>
              </a:rPr>
              <a:t>ÇIKIŞ İŞLEMLERİ</a:t>
            </a:r>
            <a:endParaRPr kumimoji="0" lang="tr-TR" sz="2000" b="1" i="0" u="none" strike="noStrike" kern="1200" cap="none" spc="0" normalizeH="0" baseline="0" noProof="0" dirty="0">
              <a:ln>
                <a:noFill/>
              </a:ln>
              <a:solidFill>
                <a:schemeClr val="tx1"/>
              </a:solidFill>
              <a:effectLst/>
              <a:uLnTx/>
              <a:uFillTx/>
              <a:latin typeface="+mj-lt"/>
              <a:ea typeface="+mj-ea"/>
              <a:cs typeface="+mj-cs"/>
            </a:endParaRPr>
          </a:p>
        </p:txBody>
      </p:sp>
    </p:spTree>
    <p:extLst>
      <p:ext uri="{BB962C8B-B14F-4D97-AF65-F5344CB8AC3E}">
        <p14:creationId xmlns:p14="http://schemas.microsoft.com/office/powerpoint/2010/main" xmlns="" val="258568726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2367722"/>
          </a:xfrm>
        </p:spPr>
        <p:txBody>
          <a:bodyPr>
            <a:noAutofit/>
          </a:bodyPr>
          <a:lstStyle/>
          <a:p>
            <a:r>
              <a:rPr lang="tr-TR" sz="2800" dirty="0" smtClean="0">
                <a:solidFill>
                  <a:srgbClr val="FF0000"/>
                </a:solidFill>
              </a:rPr>
              <a:t>Görevlilerin  Sorumluluğu</a:t>
            </a:r>
            <a:r>
              <a:rPr lang="tr-TR" sz="2800" dirty="0" smtClean="0">
                <a:solidFill>
                  <a:schemeClr val="tx1"/>
                </a:solidFill>
              </a:rPr>
              <a:t/>
            </a:r>
            <a:br>
              <a:rPr lang="tr-TR" sz="2800" dirty="0" smtClean="0">
                <a:solidFill>
                  <a:schemeClr val="tx1"/>
                </a:solidFill>
              </a:rPr>
            </a:br>
            <a:r>
              <a:rPr lang="tr-TR" sz="2800" dirty="0" smtClean="0">
                <a:solidFill>
                  <a:schemeClr val="tx1"/>
                </a:solidFill>
              </a:rPr>
              <a:t/>
            </a:r>
            <a:br>
              <a:rPr lang="tr-TR" sz="2800" dirty="0" smtClean="0">
                <a:solidFill>
                  <a:schemeClr val="tx1"/>
                </a:solidFill>
              </a:rPr>
            </a:br>
            <a:r>
              <a:rPr lang="tr-TR" sz="2800" dirty="0" smtClean="0">
                <a:solidFill>
                  <a:schemeClr val="tx1"/>
                </a:solidFill>
              </a:rPr>
              <a:t>Harcama Yetkilisi, Taşınır Kontrol Yetkilisi ve Taşınır Kayıt yetkili olarak Taşınır Mal Yönetmeliğinde tanımlanan sorumluluk ve görevleri nelerdir.</a:t>
            </a:r>
            <a:endParaRPr lang="tr-TR" sz="2800" dirty="0">
              <a:solidFill>
                <a:schemeClr val="tx1"/>
              </a:solidFill>
            </a:endParaRPr>
          </a:p>
        </p:txBody>
      </p:sp>
      <p:sp>
        <p:nvSpPr>
          <p:cNvPr id="3" name="2 İçerik Yer Tutucusu"/>
          <p:cNvSpPr>
            <a:spLocks noGrp="1"/>
          </p:cNvSpPr>
          <p:nvPr>
            <p:ph idx="1"/>
          </p:nvPr>
        </p:nvSpPr>
        <p:spPr>
          <a:xfrm>
            <a:off x="457200" y="2714620"/>
            <a:ext cx="8229600" cy="3609980"/>
          </a:xfrm>
        </p:spPr>
        <p:txBody>
          <a:bodyPr/>
          <a:lstStyle/>
          <a:p>
            <a:endParaRPr lang="tr-TR" sz="2400" dirty="0" smtClean="0">
              <a:latin typeface="Times New Roman" pitchFamily="18" charset="0"/>
              <a:cs typeface="Times New Roman" pitchFamily="18" charset="0"/>
            </a:endParaRPr>
          </a:p>
          <a:p>
            <a:endParaRPr lang="tr-TR" sz="2400" dirty="0" smtClean="0">
              <a:latin typeface="Times New Roman" pitchFamily="18" charset="0"/>
              <a:cs typeface="Times New Roman" pitchFamily="18" charset="0"/>
            </a:endParaRPr>
          </a:p>
          <a:p>
            <a:r>
              <a:rPr lang="tr-TR" sz="2800" dirty="0" smtClean="0">
                <a:latin typeface="+mj-lt"/>
                <a:ea typeface="+mj-ea"/>
                <a:cs typeface="+mj-cs"/>
              </a:rPr>
              <a:t>Harcama Yetkilisi  Sorumluluğu (madde 5)</a:t>
            </a:r>
          </a:p>
          <a:p>
            <a:r>
              <a:rPr lang="tr-TR" sz="2800" dirty="0" smtClean="0">
                <a:latin typeface="+mj-lt"/>
                <a:ea typeface="+mj-ea"/>
                <a:cs typeface="+mj-cs"/>
              </a:rPr>
              <a:t>Taşınır Kayıt Yetkilileri ve Taşınır Kontrol Yetkilileri (madde 6)</a:t>
            </a:r>
          </a:p>
          <a:p>
            <a:endParaRPr lang="tr-TR" sz="2800" dirty="0" smtClean="0">
              <a:solidFill>
                <a:schemeClr val="tx2"/>
              </a:solidFill>
              <a:latin typeface="+mj-lt"/>
              <a:ea typeface="+mj-ea"/>
              <a:cs typeface="+mj-cs"/>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2653474"/>
          </a:xfrm>
        </p:spPr>
        <p:txBody>
          <a:bodyPr>
            <a:noAutofit/>
          </a:bodyPr>
          <a:lstStyle/>
          <a:p>
            <a:r>
              <a:rPr lang="tr-TR" sz="2800" dirty="0" smtClean="0">
                <a:solidFill>
                  <a:srgbClr val="FF0000"/>
                </a:solidFill>
              </a:rPr>
              <a:t>Tüketim Malzemelerin Bildirimi</a:t>
            </a:r>
            <a:r>
              <a:rPr lang="tr-TR" sz="2800" dirty="0" smtClean="0">
                <a:solidFill>
                  <a:schemeClr val="tx1"/>
                </a:solidFill>
              </a:rPr>
              <a:t/>
            </a:r>
            <a:br>
              <a:rPr lang="tr-TR" sz="2800" dirty="0" smtClean="0">
                <a:solidFill>
                  <a:schemeClr val="tx1"/>
                </a:solidFill>
              </a:rPr>
            </a:br>
            <a:r>
              <a:rPr lang="tr-TR" sz="2800" dirty="0" smtClean="0">
                <a:solidFill>
                  <a:schemeClr val="tx1"/>
                </a:solidFill>
              </a:rPr>
              <a:t/>
            </a:r>
            <a:br>
              <a:rPr lang="tr-TR" sz="2800" dirty="0" smtClean="0">
                <a:solidFill>
                  <a:schemeClr val="tx1"/>
                </a:solidFill>
              </a:rPr>
            </a:br>
            <a:r>
              <a:rPr lang="tr-TR" sz="2800" dirty="0" smtClean="0">
                <a:solidFill>
                  <a:schemeClr val="tx1"/>
                </a:solidFill>
              </a:rPr>
              <a:t>Biriminizde kullanılan 150- İlk Madde ve Malzemeler Hesabında izlenen tüketim malzemelerinin çıkışları üçer aylık dönemler itibarıyla Strateji Geliştirme Daire Başkanlığına gönderilmesi gerekir.</a:t>
            </a:r>
            <a:endParaRPr lang="tr-TR" sz="2800" dirty="0">
              <a:solidFill>
                <a:schemeClr val="tx1"/>
              </a:solidFill>
            </a:endParaRPr>
          </a:p>
        </p:txBody>
      </p:sp>
      <p:sp>
        <p:nvSpPr>
          <p:cNvPr id="3" name="2 İçerik Yer Tutucusu"/>
          <p:cNvSpPr>
            <a:spLocks noGrp="1"/>
          </p:cNvSpPr>
          <p:nvPr>
            <p:ph idx="1"/>
          </p:nvPr>
        </p:nvSpPr>
        <p:spPr>
          <a:xfrm>
            <a:off x="457200" y="3714752"/>
            <a:ext cx="8229600" cy="2143140"/>
          </a:xfrm>
        </p:spPr>
        <p:txBody>
          <a:bodyPr>
            <a:normAutofit/>
          </a:bodyPr>
          <a:lstStyle/>
          <a:p>
            <a:r>
              <a:rPr lang="tr-TR" sz="2800" dirty="0" smtClean="0">
                <a:latin typeface="+mj-lt"/>
                <a:ea typeface="+mj-ea"/>
                <a:cs typeface="+mj-cs"/>
              </a:rPr>
              <a:t>Taşınır giriş ve çıkış işlemlerinin muhasebe birimine bildirilmesi  (Madde 30/2)</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28596" y="704088"/>
            <a:ext cx="8258204" cy="2367722"/>
          </a:xfrm>
        </p:spPr>
        <p:txBody>
          <a:bodyPr>
            <a:noAutofit/>
          </a:bodyPr>
          <a:lstStyle/>
          <a:p>
            <a:r>
              <a:rPr lang="tr-TR" sz="2800" dirty="0" err="1" smtClean="0">
                <a:solidFill>
                  <a:srgbClr val="FF0000"/>
                </a:solidFill>
              </a:rPr>
              <a:t>Barkodlama</a:t>
            </a:r>
            <a:r>
              <a:rPr lang="tr-TR" sz="2800" dirty="0" smtClean="0">
                <a:solidFill>
                  <a:schemeClr val="tx1"/>
                </a:solidFill>
              </a:rPr>
              <a:t/>
            </a:r>
            <a:br>
              <a:rPr lang="tr-TR" sz="2800" dirty="0" smtClean="0">
                <a:solidFill>
                  <a:schemeClr val="tx1"/>
                </a:solidFill>
              </a:rPr>
            </a:br>
            <a:r>
              <a:rPr lang="tr-TR" sz="2800" dirty="0" smtClean="0">
                <a:solidFill>
                  <a:schemeClr val="tx1"/>
                </a:solidFill>
              </a:rPr>
              <a:t>Biriminiz tarafından kullanılan bütün dayanıklı taşınırlara, taşınır kayıt yetkilisi tarafından bir sicil numarası (</a:t>
            </a:r>
            <a:r>
              <a:rPr lang="tr-TR" sz="2800" dirty="0" err="1" smtClean="0">
                <a:solidFill>
                  <a:schemeClr val="tx1"/>
                </a:solidFill>
              </a:rPr>
              <a:t>barkodlama</a:t>
            </a:r>
            <a:r>
              <a:rPr lang="tr-TR" sz="2800" dirty="0" smtClean="0">
                <a:solidFill>
                  <a:schemeClr val="tx1"/>
                </a:solidFill>
              </a:rPr>
              <a:t> ) verilmesi  ve ilgili dayanıklı taşınırın üzerine yapıştırılması gerekir.</a:t>
            </a:r>
            <a:endParaRPr lang="tr-TR" sz="2800" dirty="0">
              <a:solidFill>
                <a:schemeClr val="tx1"/>
              </a:solidFill>
            </a:endParaRPr>
          </a:p>
        </p:txBody>
      </p:sp>
      <p:sp>
        <p:nvSpPr>
          <p:cNvPr id="3" name="2 İçerik Yer Tutucusu"/>
          <p:cNvSpPr>
            <a:spLocks noGrp="1"/>
          </p:cNvSpPr>
          <p:nvPr>
            <p:ph idx="1"/>
          </p:nvPr>
        </p:nvSpPr>
        <p:spPr>
          <a:xfrm>
            <a:off x="428596" y="3786190"/>
            <a:ext cx="8229600" cy="1714512"/>
          </a:xfrm>
        </p:spPr>
        <p:txBody>
          <a:bodyPr>
            <a:normAutofit/>
          </a:bodyPr>
          <a:lstStyle/>
          <a:p>
            <a:r>
              <a:rPr lang="tr-TR" sz="3600" dirty="0" smtClean="0">
                <a:latin typeface="+mj-lt"/>
                <a:ea typeface="+mj-ea"/>
                <a:cs typeface="+mj-cs"/>
              </a:rPr>
              <a:t>Dayanıklı taşınırların numaralanması (madde 36)</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2296284"/>
          </a:xfrm>
        </p:spPr>
        <p:txBody>
          <a:bodyPr>
            <a:noAutofit/>
          </a:bodyPr>
          <a:lstStyle/>
          <a:p>
            <a:r>
              <a:rPr lang="tr-TR" sz="2400" dirty="0" smtClean="0">
                <a:solidFill>
                  <a:srgbClr val="FF0000"/>
                </a:solidFill>
              </a:rPr>
              <a:t>Hurda İşlemleri</a:t>
            </a:r>
            <a:br>
              <a:rPr lang="tr-TR" sz="2400" dirty="0" smtClean="0">
                <a:solidFill>
                  <a:srgbClr val="FF0000"/>
                </a:solidFill>
              </a:rPr>
            </a:br>
            <a:r>
              <a:rPr lang="tr-TR" sz="2400" dirty="0" smtClean="0">
                <a:solidFill>
                  <a:schemeClr val="tx1"/>
                </a:solidFill>
              </a:rPr>
              <a:t/>
            </a:r>
            <a:br>
              <a:rPr lang="tr-TR" sz="2400" dirty="0" smtClean="0">
                <a:solidFill>
                  <a:schemeClr val="tx1"/>
                </a:solidFill>
              </a:rPr>
            </a:br>
            <a:r>
              <a:rPr lang="tr-TR" sz="2400" dirty="0" smtClean="0">
                <a:solidFill>
                  <a:schemeClr val="tx1"/>
                </a:solidFill>
              </a:rPr>
              <a:t> Kurulacak komisyon tarafından hurdaya ayrılmasına karar verilen ve </a:t>
            </a:r>
            <a:r>
              <a:rPr lang="tr-TR" sz="2400" dirty="0" smtClean="0">
                <a:solidFill>
                  <a:srgbClr val="FF0000"/>
                </a:solidFill>
              </a:rPr>
              <a:t>ekonomik değeri olan </a:t>
            </a:r>
            <a:r>
              <a:rPr lang="tr-TR" sz="2400" dirty="0" smtClean="0">
                <a:solidFill>
                  <a:schemeClr val="tx1"/>
                </a:solidFill>
              </a:rPr>
              <a:t>taşınırların satışının yapılabilmesi için İdari ve Mali İşler Daire Başkanlığı ile irtibata geçilmesi gerekir.</a:t>
            </a:r>
            <a:br>
              <a:rPr lang="tr-TR" sz="2400" dirty="0" smtClean="0">
                <a:solidFill>
                  <a:schemeClr val="tx1"/>
                </a:solidFill>
              </a:rPr>
            </a:br>
            <a:endParaRPr lang="tr-TR" sz="2400" dirty="0">
              <a:solidFill>
                <a:schemeClr val="tx1"/>
              </a:solidFill>
            </a:endParaRPr>
          </a:p>
        </p:txBody>
      </p:sp>
      <p:sp>
        <p:nvSpPr>
          <p:cNvPr id="3" name="2 İçerik Yer Tutucusu"/>
          <p:cNvSpPr>
            <a:spLocks noGrp="1"/>
          </p:cNvSpPr>
          <p:nvPr>
            <p:ph idx="1"/>
          </p:nvPr>
        </p:nvSpPr>
        <p:spPr>
          <a:xfrm>
            <a:off x="457200" y="3214686"/>
            <a:ext cx="8229600" cy="2000264"/>
          </a:xfrm>
        </p:spPr>
        <p:txBody>
          <a:bodyPr>
            <a:normAutofit/>
          </a:bodyPr>
          <a:lstStyle/>
          <a:p>
            <a:r>
              <a:rPr lang="tr-TR" sz="2400" dirty="0" smtClean="0">
                <a:latin typeface="+mj-lt"/>
                <a:ea typeface="+mj-ea"/>
                <a:cs typeface="+mj-cs"/>
              </a:rPr>
              <a:t>Hurdaya ayırma nedeniyle çıkış (madde 28)</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2510598"/>
          </a:xfrm>
        </p:spPr>
        <p:txBody>
          <a:bodyPr>
            <a:normAutofit fontScale="90000"/>
          </a:bodyPr>
          <a:lstStyle/>
          <a:p>
            <a:r>
              <a:rPr lang="tr-TR" sz="2800" dirty="0" smtClean="0">
                <a:solidFill>
                  <a:schemeClr val="tx1"/>
                </a:solidFill>
              </a:rPr>
              <a:t/>
            </a:r>
            <a:br>
              <a:rPr lang="tr-TR" sz="2800" dirty="0" smtClean="0">
                <a:solidFill>
                  <a:schemeClr val="tx1"/>
                </a:solidFill>
              </a:rPr>
            </a:br>
            <a:r>
              <a:rPr lang="tr-TR" sz="2800" dirty="0" smtClean="0">
                <a:solidFill>
                  <a:srgbClr val="FF0000"/>
                </a:solidFill>
              </a:rPr>
              <a:t>Fiili Sayım ve </a:t>
            </a:r>
            <a:r>
              <a:rPr lang="tr-TR" sz="2800" dirty="0" smtClean="0">
                <a:solidFill>
                  <a:srgbClr val="FF0000"/>
                </a:solidFill>
              </a:rPr>
              <a:t>Takip Sistemi</a:t>
            </a:r>
            <a:r>
              <a:rPr lang="tr-TR" sz="2800" dirty="0" smtClean="0">
                <a:solidFill>
                  <a:srgbClr val="FF0000"/>
                </a:solidFill>
              </a:rPr>
              <a:t/>
            </a:r>
            <a:br>
              <a:rPr lang="tr-TR" sz="2800" dirty="0" smtClean="0">
                <a:solidFill>
                  <a:srgbClr val="FF0000"/>
                </a:solidFill>
              </a:rPr>
            </a:br>
            <a:r>
              <a:rPr lang="tr-TR" sz="2800" dirty="0" smtClean="0">
                <a:solidFill>
                  <a:schemeClr val="tx1"/>
                </a:solidFill>
              </a:rPr>
              <a:t/>
            </a:r>
            <a:br>
              <a:rPr lang="tr-TR" sz="2800" dirty="0" smtClean="0">
                <a:solidFill>
                  <a:schemeClr val="tx1"/>
                </a:solidFill>
              </a:rPr>
            </a:br>
            <a:r>
              <a:rPr lang="tr-TR" sz="2800" dirty="0" smtClean="0">
                <a:solidFill>
                  <a:schemeClr val="tx1"/>
                </a:solidFill>
              </a:rPr>
              <a:t>Üniversitemizin taşınır kayıt ve işlemlerinin yapıldığı Taşınır Kayıt ve Yönetim Sistemi (TKYS) ile biriminizdeki depo/ambar/servisler / vb diğer alanlardaki taşınırlarla fiili durumun aynı olması gerekir.</a:t>
            </a:r>
            <a:endParaRPr lang="tr-TR" sz="2800" dirty="0">
              <a:solidFill>
                <a:schemeClr val="tx1"/>
              </a:solidFill>
            </a:endParaRPr>
          </a:p>
        </p:txBody>
      </p:sp>
      <p:sp>
        <p:nvSpPr>
          <p:cNvPr id="3" name="2 İçerik Yer Tutucusu"/>
          <p:cNvSpPr>
            <a:spLocks noGrp="1"/>
          </p:cNvSpPr>
          <p:nvPr>
            <p:ph idx="1"/>
          </p:nvPr>
        </p:nvSpPr>
        <p:spPr>
          <a:xfrm>
            <a:off x="457200" y="3571876"/>
            <a:ext cx="8229600" cy="2752724"/>
          </a:xfrm>
        </p:spPr>
        <p:txBody>
          <a:bodyPr>
            <a:normAutofit/>
          </a:bodyPr>
          <a:lstStyle/>
          <a:p>
            <a:r>
              <a:rPr lang="tr-TR" sz="2800" dirty="0" smtClean="0">
                <a:latin typeface="+mj-lt"/>
                <a:ea typeface="+mj-ea"/>
                <a:cs typeface="+mj-cs"/>
              </a:rPr>
              <a:t>Sayım ve sayım sonrası yapılacak işlemler( madde 32)</a:t>
            </a:r>
          </a:p>
          <a:p>
            <a:endParaRPr lang="tr-TR" sz="2800" dirty="0" smtClean="0">
              <a:latin typeface="+mj-lt"/>
              <a:ea typeface="+mj-ea"/>
              <a:cs typeface="+mj-cs"/>
            </a:endParaRPr>
          </a:p>
          <a:p>
            <a:r>
              <a:rPr lang="tr-TR" sz="2800" dirty="0" smtClean="0">
                <a:latin typeface="+mj-lt"/>
                <a:ea typeface="+mj-ea"/>
                <a:cs typeface="+mj-cs"/>
              </a:rPr>
              <a:t>Yetki  (Madde 39/ç-d)</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2724912"/>
          </a:xfrm>
        </p:spPr>
        <p:txBody>
          <a:bodyPr>
            <a:noAutofit/>
          </a:bodyPr>
          <a:lstStyle/>
          <a:p>
            <a:r>
              <a:rPr lang="tr-TR" sz="2800" dirty="0" smtClean="0">
                <a:solidFill>
                  <a:srgbClr val="FF0000"/>
                </a:solidFill>
              </a:rPr>
              <a:t>Görevden ayrılma </a:t>
            </a:r>
            <a:br>
              <a:rPr lang="tr-TR" sz="2800" dirty="0" smtClean="0">
                <a:solidFill>
                  <a:srgbClr val="FF0000"/>
                </a:solidFill>
              </a:rPr>
            </a:br>
            <a:r>
              <a:rPr lang="tr-TR" sz="2800" dirty="0" smtClean="0">
                <a:solidFill>
                  <a:schemeClr val="tx1"/>
                </a:solidFill>
              </a:rPr>
              <a:t/>
            </a:r>
            <a:br>
              <a:rPr lang="tr-TR" sz="2800" dirty="0" smtClean="0">
                <a:solidFill>
                  <a:schemeClr val="tx1"/>
                </a:solidFill>
              </a:rPr>
            </a:br>
            <a:r>
              <a:rPr lang="tr-TR" sz="2800" dirty="0" smtClean="0">
                <a:solidFill>
                  <a:schemeClr val="tx1"/>
                </a:solidFill>
              </a:rPr>
              <a:t>Taşınırların, taşınır kayıt yetkililerinin görevlerinden ayrılmalarında, yılsonlarında ve harcama yetkilisinin gerekli gördüğü durum ve zamanlarda sayımın yapılması gerekmektedir.</a:t>
            </a:r>
            <a:endParaRPr lang="tr-TR" sz="2800" dirty="0">
              <a:solidFill>
                <a:schemeClr val="tx1"/>
              </a:solidFill>
            </a:endParaRPr>
          </a:p>
        </p:txBody>
      </p:sp>
      <p:sp>
        <p:nvSpPr>
          <p:cNvPr id="3" name="2 İçerik Yer Tutucusu"/>
          <p:cNvSpPr>
            <a:spLocks noGrp="1"/>
          </p:cNvSpPr>
          <p:nvPr>
            <p:ph idx="1"/>
          </p:nvPr>
        </p:nvSpPr>
        <p:spPr>
          <a:xfrm>
            <a:off x="457200" y="3786190"/>
            <a:ext cx="8229600" cy="2538410"/>
          </a:xfrm>
        </p:spPr>
        <p:txBody>
          <a:bodyPr>
            <a:normAutofit/>
          </a:bodyPr>
          <a:lstStyle/>
          <a:p>
            <a:r>
              <a:rPr lang="tr-TR" sz="2800" dirty="0" smtClean="0">
                <a:latin typeface="+mj-lt"/>
                <a:ea typeface="+mj-ea"/>
                <a:cs typeface="+mj-cs"/>
              </a:rPr>
              <a:t>Sayım ve sayım sonrası yapılacak işlemler (Madde 32/1)</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836712"/>
            <a:ext cx="8229600" cy="5616624"/>
          </a:xfrm>
        </p:spPr>
        <p:txBody>
          <a:bodyPr>
            <a:noAutofit/>
          </a:bodyPr>
          <a:lstStyle/>
          <a:p>
            <a:pPr marL="266700" indent="-266700">
              <a:spcBef>
                <a:spcPts val="0"/>
              </a:spcBef>
              <a:defRPr/>
            </a:pPr>
            <a:r>
              <a:rPr lang="tr-TR" sz="2500" b="1" dirty="0"/>
              <a:t>5018 </a:t>
            </a:r>
            <a:r>
              <a:rPr lang="tr-TR" sz="2500" b="1" dirty="0" smtClean="0"/>
              <a:t>sayılı“Kamu Mali Yönetimi ve Kontrol Kanunu”nda </a:t>
            </a:r>
            <a:r>
              <a:rPr lang="tr-TR" sz="2500" b="1" u="sng" dirty="0"/>
              <a:t>TAŞINIRLAR</a:t>
            </a:r>
            <a:r>
              <a:rPr lang="tr-TR" sz="2500" b="1" dirty="0"/>
              <a:t> </a:t>
            </a:r>
            <a:r>
              <a:rPr lang="tr-TR" sz="2500" b="1" dirty="0" smtClean="0"/>
              <a:t> </a:t>
            </a:r>
            <a:r>
              <a:rPr lang="tr-TR" sz="2500" dirty="0" smtClean="0"/>
              <a:t>KAMU </a:t>
            </a:r>
            <a:r>
              <a:rPr lang="tr-TR" sz="2500" dirty="0"/>
              <a:t>KAYNAĞI OLARAK </a:t>
            </a:r>
            <a:r>
              <a:rPr lang="tr-TR" sz="2500" dirty="0" smtClean="0"/>
              <a:t>TANIMLANMIŞTIR.</a:t>
            </a:r>
            <a:endParaRPr lang="tr-TR" sz="2500" dirty="0"/>
          </a:p>
          <a:p>
            <a:pPr marL="266700" indent="-266700">
              <a:spcBef>
                <a:spcPts val="0"/>
              </a:spcBef>
              <a:buNone/>
              <a:defRPr/>
            </a:pPr>
            <a:endParaRPr lang="tr-TR" sz="2500" dirty="0">
              <a:latin typeface="Times New Roman" charset="0"/>
            </a:endParaRPr>
          </a:p>
          <a:p>
            <a:pPr>
              <a:spcBef>
                <a:spcPts val="0"/>
              </a:spcBef>
              <a:defRPr/>
            </a:pPr>
            <a:r>
              <a:rPr lang="tr-TR" sz="2500" b="1" dirty="0"/>
              <a:t>KANUNA GÖRE KAMU KAYNAĞININ;</a:t>
            </a:r>
          </a:p>
          <a:p>
            <a:pPr>
              <a:spcBef>
                <a:spcPts val="0"/>
              </a:spcBef>
              <a:defRPr/>
            </a:pPr>
            <a:endParaRPr lang="tr-TR" sz="2500" b="1" dirty="0"/>
          </a:p>
          <a:p>
            <a:pPr lvl="1">
              <a:spcBef>
                <a:spcPts val="0"/>
              </a:spcBef>
              <a:buClr>
                <a:schemeClr val="tx2"/>
              </a:buClr>
              <a:buSzPct val="70000"/>
              <a:buFont typeface="Wingdings" pitchFamily="2" charset="2"/>
              <a:buChar char="l"/>
              <a:defRPr/>
            </a:pPr>
            <a:r>
              <a:rPr lang="tr-TR" sz="2500" b="1" u="sng" dirty="0"/>
              <a:t>ETKİN,</a:t>
            </a:r>
          </a:p>
          <a:p>
            <a:pPr lvl="1">
              <a:spcBef>
                <a:spcPts val="0"/>
              </a:spcBef>
              <a:buClr>
                <a:schemeClr val="tx2"/>
              </a:buClr>
              <a:buSzPct val="70000"/>
              <a:buFont typeface="Wingdings" pitchFamily="2" charset="2"/>
              <a:buChar char="l"/>
              <a:defRPr/>
            </a:pPr>
            <a:r>
              <a:rPr lang="tr-TR" sz="2500" b="1" u="sng" dirty="0"/>
              <a:t>VERİMLİ,</a:t>
            </a:r>
          </a:p>
          <a:p>
            <a:pPr lvl="1">
              <a:spcBef>
                <a:spcPts val="0"/>
              </a:spcBef>
              <a:buClr>
                <a:schemeClr val="tx2"/>
              </a:buClr>
              <a:buSzPct val="70000"/>
              <a:buFont typeface="Wingdings" pitchFamily="2" charset="2"/>
              <a:buChar char="l"/>
              <a:defRPr/>
            </a:pPr>
            <a:r>
              <a:rPr lang="tr-TR" sz="2500" b="1" u="sng" dirty="0" smtClean="0"/>
              <a:t>EKONOMİK </a:t>
            </a:r>
            <a:r>
              <a:rPr lang="tr-TR" sz="2500" b="1" u="sng" dirty="0"/>
              <a:t>OLARAK</a:t>
            </a:r>
          </a:p>
          <a:p>
            <a:pPr lvl="1">
              <a:spcBef>
                <a:spcPts val="0"/>
              </a:spcBef>
              <a:buClr>
                <a:schemeClr val="tx2"/>
              </a:buClr>
              <a:buSzPct val="70000"/>
              <a:buFont typeface="Wingdings" pitchFamily="2" charset="2"/>
              <a:buChar char="l"/>
              <a:defRPr/>
            </a:pPr>
            <a:endParaRPr lang="tr-TR" sz="2500" b="1" u="sng" dirty="0"/>
          </a:p>
          <a:p>
            <a:pPr lvl="2">
              <a:spcBef>
                <a:spcPts val="0"/>
              </a:spcBef>
              <a:buClr>
                <a:schemeClr val="tx2"/>
              </a:buClr>
              <a:buNone/>
              <a:defRPr/>
            </a:pPr>
            <a:r>
              <a:rPr lang="tr-TR" sz="2500" b="1" dirty="0"/>
              <a:t>- KULLANILMASI, </a:t>
            </a:r>
          </a:p>
          <a:p>
            <a:pPr lvl="2">
              <a:spcBef>
                <a:spcPts val="0"/>
              </a:spcBef>
              <a:buClr>
                <a:schemeClr val="tx2"/>
              </a:buClr>
              <a:buNone/>
              <a:defRPr/>
            </a:pPr>
            <a:r>
              <a:rPr lang="tr-TR" sz="2500" b="1" dirty="0" smtClean="0"/>
              <a:t>- YÖNETİLMESİ ve</a:t>
            </a:r>
          </a:p>
          <a:p>
            <a:pPr lvl="2">
              <a:spcBef>
                <a:spcPts val="0"/>
              </a:spcBef>
              <a:buClr>
                <a:schemeClr val="tx2"/>
              </a:buClr>
              <a:buNone/>
              <a:defRPr/>
            </a:pPr>
            <a:r>
              <a:rPr lang="tr-TR" sz="2500" b="1" dirty="0" smtClean="0"/>
              <a:t>- HESABININ VERİLMESİ esastır.</a:t>
            </a:r>
            <a:endParaRPr lang="tr-TR" sz="2500" b="1" dirty="0"/>
          </a:p>
          <a:p>
            <a:pPr marL="0" indent="0">
              <a:buNone/>
            </a:pPr>
            <a:endParaRPr lang="tr-TR" sz="2500" dirty="0"/>
          </a:p>
        </p:txBody>
      </p:sp>
    </p:spTree>
    <p:extLst>
      <p:ext uri="{BB962C8B-B14F-4D97-AF65-F5344CB8AC3E}">
        <p14:creationId xmlns:p14="http://schemas.microsoft.com/office/powerpoint/2010/main" xmlns="" val="299867811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2296284"/>
          </a:xfrm>
        </p:spPr>
        <p:txBody>
          <a:bodyPr>
            <a:normAutofit/>
          </a:bodyPr>
          <a:lstStyle/>
          <a:p>
            <a:r>
              <a:rPr lang="tr-TR" sz="2800" dirty="0" smtClean="0">
                <a:solidFill>
                  <a:srgbClr val="FF0000"/>
                </a:solidFill>
              </a:rPr>
              <a:t>Devirlerde süre</a:t>
            </a:r>
            <a:br>
              <a:rPr lang="tr-TR" sz="2800" dirty="0" smtClean="0">
                <a:solidFill>
                  <a:srgbClr val="FF0000"/>
                </a:solidFill>
              </a:rPr>
            </a:br>
            <a:r>
              <a:rPr lang="tr-TR" sz="2800" dirty="0" smtClean="0">
                <a:solidFill>
                  <a:schemeClr val="tx1"/>
                </a:solidFill>
              </a:rPr>
              <a:t/>
            </a:r>
            <a:br>
              <a:rPr lang="tr-TR" sz="2800" dirty="0" smtClean="0">
                <a:solidFill>
                  <a:schemeClr val="tx1"/>
                </a:solidFill>
              </a:rPr>
            </a:br>
            <a:r>
              <a:rPr lang="tr-TR" sz="2800" dirty="0" smtClean="0">
                <a:solidFill>
                  <a:schemeClr val="tx1"/>
                </a:solidFill>
              </a:rPr>
              <a:t>Diğer birimler tarafından biriminize devir yapılan taşınırların giriş işlemlerini 7 gün içinde yapılması gerekir</a:t>
            </a:r>
            <a:r>
              <a:rPr lang="tr-TR" sz="2800" dirty="0" smtClean="0"/>
              <a:t>.</a:t>
            </a:r>
            <a:endParaRPr lang="tr-TR" sz="2800" dirty="0"/>
          </a:p>
        </p:txBody>
      </p:sp>
      <p:sp>
        <p:nvSpPr>
          <p:cNvPr id="3" name="2 İçerik Yer Tutucusu"/>
          <p:cNvSpPr>
            <a:spLocks noGrp="1"/>
          </p:cNvSpPr>
          <p:nvPr>
            <p:ph idx="1"/>
          </p:nvPr>
        </p:nvSpPr>
        <p:spPr>
          <a:xfrm>
            <a:off x="457200" y="3357562"/>
            <a:ext cx="8229600" cy="2967038"/>
          </a:xfrm>
        </p:spPr>
        <p:txBody>
          <a:bodyPr>
            <a:normAutofit/>
          </a:bodyPr>
          <a:lstStyle/>
          <a:p>
            <a:r>
              <a:rPr lang="tr-TR" sz="2800" dirty="0" smtClean="0">
                <a:latin typeface="+mj-lt"/>
                <a:ea typeface="+mj-ea"/>
                <a:cs typeface="+mj-cs"/>
              </a:rPr>
              <a:t>Devir alınan taşınırların girişi (madde 19/1)</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2153408"/>
          </a:xfrm>
        </p:spPr>
        <p:txBody>
          <a:bodyPr>
            <a:normAutofit fontScale="90000"/>
          </a:bodyPr>
          <a:lstStyle/>
          <a:p>
            <a:r>
              <a:rPr lang="tr-TR" sz="2800" dirty="0" err="1" smtClean="0">
                <a:solidFill>
                  <a:srgbClr val="FF0000"/>
                </a:solidFill>
              </a:rPr>
              <a:t>Zimmetleme</a:t>
            </a:r>
            <a:r>
              <a:rPr lang="tr-TR" sz="2800" dirty="0" smtClean="0">
                <a:solidFill>
                  <a:srgbClr val="FF0000"/>
                </a:solidFill>
              </a:rPr>
              <a:t> </a:t>
            </a:r>
            <a:br>
              <a:rPr lang="tr-TR" sz="2800" dirty="0" smtClean="0">
                <a:solidFill>
                  <a:srgbClr val="FF0000"/>
                </a:solidFill>
              </a:rPr>
            </a:br>
            <a:r>
              <a:rPr lang="tr-TR" sz="2800" dirty="0" smtClean="0">
                <a:solidFill>
                  <a:schemeClr val="tx1"/>
                </a:solidFill>
              </a:rPr>
              <a:t/>
            </a:r>
            <a:br>
              <a:rPr lang="tr-TR" sz="2800" dirty="0" smtClean="0">
                <a:solidFill>
                  <a:schemeClr val="tx1"/>
                </a:solidFill>
              </a:rPr>
            </a:br>
            <a:r>
              <a:rPr lang="tr-TR" sz="2800" dirty="0" smtClean="0">
                <a:solidFill>
                  <a:schemeClr val="tx1"/>
                </a:solidFill>
              </a:rPr>
              <a:t>Kullanım amacıyla kamu görevlilerine taşınır teslim belgesiyle verilmiş olan taşınırlar için </a:t>
            </a:r>
            <a:r>
              <a:rPr lang="tr-TR" sz="2800" dirty="0" err="1" smtClean="0">
                <a:solidFill>
                  <a:schemeClr val="tx1"/>
                </a:solidFill>
              </a:rPr>
              <a:t>zimmetleme</a:t>
            </a:r>
            <a:r>
              <a:rPr lang="tr-TR" sz="2800" dirty="0" smtClean="0">
                <a:solidFill>
                  <a:schemeClr val="tx1"/>
                </a:solidFill>
              </a:rPr>
              <a:t> işlemlerini yapılması gerekir.</a:t>
            </a:r>
            <a:endParaRPr lang="tr-TR" sz="2800" dirty="0">
              <a:solidFill>
                <a:schemeClr val="tx1"/>
              </a:solidFill>
            </a:endParaRPr>
          </a:p>
        </p:txBody>
      </p:sp>
      <p:sp>
        <p:nvSpPr>
          <p:cNvPr id="3" name="2 İçerik Yer Tutucusu"/>
          <p:cNvSpPr>
            <a:spLocks noGrp="1"/>
          </p:cNvSpPr>
          <p:nvPr>
            <p:ph idx="1"/>
          </p:nvPr>
        </p:nvSpPr>
        <p:spPr>
          <a:xfrm>
            <a:off x="457200" y="3714752"/>
            <a:ext cx="8229600" cy="1428760"/>
          </a:xfrm>
        </p:spPr>
        <p:txBody>
          <a:bodyPr>
            <a:normAutofit/>
          </a:bodyPr>
          <a:lstStyle/>
          <a:p>
            <a:r>
              <a:rPr lang="tr-TR" sz="2800" dirty="0" smtClean="0">
                <a:latin typeface="+mj-lt"/>
                <a:ea typeface="+mj-ea"/>
                <a:cs typeface="+mj-cs"/>
              </a:rPr>
              <a:t>Dayanıklı taşınırların kullanıma verilmesi (madde 23)</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3153540"/>
          </a:xfrm>
        </p:spPr>
        <p:txBody>
          <a:bodyPr>
            <a:normAutofit/>
          </a:bodyPr>
          <a:lstStyle/>
          <a:p>
            <a:r>
              <a:rPr lang="tr-TR" sz="2800" dirty="0" smtClean="0">
                <a:solidFill>
                  <a:srgbClr val="FF0000"/>
                </a:solidFill>
              </a:rPr>
              <a:t>İlişik Kesme İşlemleri</a:t>
            </a:r>
            <a:r>
              <a:rPr lang="tr-TR" sz="2800" dirty="0" smtClean="0">
                <a:solidFill>
                  <a:schemeClr val="tx1"/>
                </a:solidFill>
              </a:rPr>
              <a:t/>
            </a:r>
            <a:br>
              <a:rPr lang="tr-TR" sz="2800" dirty="0" smtClean="0">
                <a:solidFill>
                  <a:schemeClr val="tx1"/>
                </a:solidFill>
              </a:rPr>
            </a:br>
            <a:r>
              <a:rPr lang="tr-TR" sz="2800" dirty="0" smtClean="0">
                <a:solidFill>
                  <a:schemeClr val="tx1"/>
                </a:solidFill>
              </a:rPr>
              <a:t/>
            </a:r>
            <a:br>
              <a:rPr lang="tr-TR" sz="2800" dirty="0" smtClean="0">
                <a:solidFill>
                  <a:schemeClr val="tx1"/>
                </a:solidFill>
              </a:rPr>
            </a:br>
            <a:r>
              <a:rPr lang="tr-TR" sz="2800" dirty="0" smtClean="0">
                <a:solidFill>
                  <a:schemeClr val="tx1"/>
                </a:solidFill>
              </a:rPr>
              <a:t>Kamu görevlilerinin kullanımına verilen dayanıklı taşınırlar, kullanıcıları tarafından başkasına devredemeyeceği,  görevden ayrılması halinde söz konusu taşınırların ambara iade edilmesi ve teslim yapılmadan personelin kurumla ilişiği kesilmeyecek?</a:t>
            </a:r>
            <a:endParaRPr lang="tr-TR" sz="2800" dirty="0">
              <a:solidFill>
                <a:schemeClr val="tx1"/>
              </a:solidFill>
            </a:endParaRPr>
          </a:p>
        </p:txBody>
      </p:sp>
      <p:sp>
        <p:nvSpPr>
          <p:cNvPr id="3" name="2 İçerik Yer Tutucusu"/>
          <p:cNvSpPr>
            <a:spLocks noGrp="1"/>
          </p:cNvSpPr>
          <p:nvPr>
            <p:ph idx="1"/>
          </p:nvPr>
        </p:nvSpPr>
        <p:spPr>
          <a:xfrm>
            <a:off x="457200" y="4357694"/>
            <a:ext cx="8229600" cy="1143008"/>
          </a:xfrm>
        </p:spPr>
        <p:txBody>
          <a:bodyPr>
            <a:normAutofit/>
          </a:bodyPr>
          <a:lstStyle/>
          <a:p>
            <a:r>
              <a:rPr lang="tr-TR" sz="2800" dirty="0" smtClean="0">
                <a:latin typeface="+mj-lt"/>
                <a:ea typeface="+mj-ea"/>
                <a:cs typeface="+mj-cs"/>
              </a:rPr>
              <a:t>Sorumluluk  (Madde 5 /4)</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928670"/>
            <a:ext cx="8229600" cy="2786082"/>
          </a:xfrm>
        </p:spPr>
        <p:txBody>
          <a:bodyPr>
            <a:normAutofit/>
          </a:bodyPr>
          <a:lstStyle/>
          <a:p>
            <a:r>
              <a:rPr lang="tr-TR" sz="2400" dirty="0" smtClean="0">
                <a:solidFill>
                  <a:srgbClr val="FF0000"/>
                </a:solidFill>
              </a:rPr>
              <a:t>Mali ve Cezası Sorumluluk </a:t>
            </a:r>
            <a:br>
              <a:rPr lang="tr-TR" sz="2400" dirty="0" smtClean="0">
                <a:solidFill>
                  <a:srgbClr val="FF0000"/>
                </a:solidFill>
              </a:rPr>
            </a:br>
            <a:r>
              <a:rPr lang="tr-TR" sz="2400" dirty="0" smtClean="0">
                <a:solidFill>
                  <a:schemeClr val="tx1"/>
                </a:solidFill>
              </a:rPr>
              <a:t/>
            </a:r>
            <a:br>
              <a:rPr lang="tr-TR" sz="2400" dirty="0" smtClean="0">
                <a:solidFill>
                  <a:schemeClr val="tx1"/>
                </a:solidFill>
              </a:rPr>
            </a:br>
            <a:r>
              <a:rPr lang="tr-TR" sz="2400" dirty="0" smtClean="0">
                <a:solidFill>
                  <a:schemeClr val="tx1"/>
                </a:solidFill>
              </a:rPr>
              <a:t>Taşınırların muhafazasından ve yönetilmesinden sorumlu olanların, gerekli tedbirlerin alınmaması veya özenin gösterilmemesi nedeniyle taşınırın kullanılmaz hale gelmesi veya yok olması sonucunda sebep oldukları kamu zararları için ilgililerin sorumluluğu nedir.</a:t>
            </a:r>
            <a:r>
              <a:rPr lang="tr-TR" sz="2800" dirty="0" smtClean="0">
                <a:solidFill>
                  <a:schemeClr val="tx1"/>
                </a:solidFill>
              </a:rPr>
              <a:t>  (Madde 5/5)</a:t>
            </a:r>
            <a:endParaRPr lang="tr-TR" sz="2800" dirty="0">
              <a:solidFill>
                <a:schemeClr val="tx1"/>
              </a:solidFill>
            </a:endParaRPr>
          </a:p>
        </p:txBody>
      </p:sp>
      <p:sp>
        <p:nvSpPr>
          <p:cNvPr id="3" name="2 İçerik Yer Tutucusu"/>
          <p:cNvSpPr>
            <a:spLocks noGrp="1"/>
          </p:cNvSpPr>
          <p:nvPr>
            <p:ph idx="1"/>
          </p:nvPr>
        </p:nvSpPr>
        <p:spPr>
          <a:xfrm>
            <a:off x="428596" y="3929066"/>
            <a:ext cx="8229600" cy="2357454"/>
          </a:xfrm>
        </p:spPr>
        <p:txBody>
          <a:bodyPr>
            <a:normAutofit fontScale="85000" lnSpcReduction="10000"/>
          </a:bodyPr>
          <a:lstStyle/>
          <a:p>
            <a:endParaRPr lang="tr-TR" sz="2400" dirty="0" smtClean="0">
              <a:latin typeface="+mj-lt"/>
              <a:ea typeface="+mj-ea"/>
              <a:cs typeface="+mj-cs"/>
            </a:endParaRPr>
          </a:p>
          <a:p>
            <a:r>
              <a:rPr lang="tr-TR" sz="2400" dirty="0" smtClean="0">
                <a:latin typeface="+mj-lt"/>
                <a:ea typeface="+mj-ea"/>
                <a:cs typeface="+mj-cs"/>
              </a:rPr>
              <a:t>Kamu Zararlarının Tahsiline İlişkin Usul ve Esaslar Hakkında Yönetmelik hükümleri uygulanır.</a:t>
            </a:r>
          </a:p>
          <a:p>
            <a:r>
              <a:rPr lang="tr-TR" sz="2400" dirty="0" smtClean="0">
                <a:latin typeface="+mj-lt"/>
                <a:ea typeface="+mj-ea"/>
                <a:cs typeface="+mj-cs"/>
              </a:rPr>
              <a:t>13.8.1983/18134  tarihli </a:t>
            </a:r>
            <a:r>
              <a:rPr lang="tr-TR" sz="2400" dirty="0" smtClean="0">
                <a:latin typeface="+mj-lt"/>
                <a:ea typeface="+mj-ea"/>
                <a:cs typeface="+mj-cs"/>
              </a:rPr>
              <a:t> Resmi </a:t>
            </a:r>
            <a:r>
              <a:rPr lang="tr-TR" sz="2400" dirty="0" smtClean="0">
                <a:latin typeface="+mj-lt"/>
                <a:ea typeface="+mj-ea"/>
                <a:cs typeface="+mj-cs"/>
              </a:rPr>
              <a:t>Gazete de </a:t>
            </a:r>
            <a:r>
              <a:rPr lang="tr-TR" sz="2400" dirty="0" smtClean="0">
                <a:latin typeface="+mj-lt"/>
                <a:ea typeface="+mj-ea"/>
                <a:cs typeface="+mj-cs"/>
              </a:rPr>
              <a:t>Devlete </a:t>
            </a:r>
            <a:r>
              <a:rPr lang="tr-TR" sz="2400" dirty="0" smtClean="0">
                <a:latin typeface="+mj-lt"/>
                <a:ea typeface="+mj-ea"/>
                <a:cs typeface="+mj-cs"/>
              </a:rPr>
              <a:t>ve kişilere memurlarca verilen zararların  Nevi ve miktarlarının tespiti, takibi, amirlerinin Sorumlulukları, yapılacak diğer işlemler  Hakkında yönetmelik </a:t>
            </a:r>
          </a:p>
          <a:p>
            <a:r>
              <a:rPr lang="tr-TR" sz="2400" dirty="0" smtClean="0">
                <a:latin typeface="+mj-lt"/>
                <a:ea typeface="+mj-ea"/>
                <a:cs typeface="+mj-cs"/>
              </a:rPr>
              <a:t>Türk Ceza Kanunu -Edimin ifasına fesat karıştırma (Madde 236)</a:t>
            </a:r>
          </a:p>
          <a:p>
            <a:endParaRPr lang="tr-TR" dirty="0" smtClean="0">
              <a:latin typeface="+mj-lt"/>
              <a:ea typeface="+mj-ea"/>
              <a:cs typeface="+mj-cs"/>
            </a:endParaRPr>
          </a:p>
          <a:p>
            <a:endParaRPr lang="tr-T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57200" y="704088"/>
            <a:ext cx="8229600" cy="1153276"/>
          </a:xfrm>
        </p:spPr>
        <p:txBody>
          <a:bodyPr>
            <a:normAutofit/>
          </a:bodyPr>
          <a:lstStyle/>
          <a:p>
            <a:r>
              <a:rPr lang="tr-TR" sz="2700" b="1" dirty="0" smtClean="0">
                <a:solidFill>
                  <a:srgbClr val="FF0000"/>
                </a:solidFill>
              </a:rPr>
              <a:t>KAMU ZARARI</a:t>
            </a:r>
            <a:br>
              <a:rPr lang="tr-TR" sz="2700" b="1" dirty="0" smtClean="0">
                <a:solidFill>
                  <a:srgbClr val="FF0000"/>
                </a:solidFill>
              </a:rPr>
            </a:br>
            <a:r>
              <a:rPr lang="tr-TR" sz="2700" dirty="0" smtClean="0">
                <a:solidFill>
                  <a:srgbClr val="FF0000"/>
                </a:solidFill>
              </a:rPr>
              <a:t>Kamu zararının oluştuğu tarih (Madde 17/c)</a:t>
            </a:r>
            <a:endParaRPr lang="tr-TR" sz="3200" b="1" dirty="0">
              <a:solidFill>
                <a:srgbClr val="FF0000"/>
              </a:solidFill>
            </a:endParaRPr>
          </a:p>
        </p:txBody>
      </p:sp>
      <p:sp>
        <p:nvSpPr>
          <p:cNvPr id="3" name="İçerik Yer Tutucusu 2"/>
          <p:cNvSpPr>
            <a:spLocks noGrp="1"/>
          </p:cNvSpPr>
          <p:nvPr>
            <p:ph idx="1"/>
          </p:nvPr>
        </p:nvSpPr>
        <p:spPr/>
        <p:txBody>
          <a:bodyPr/>
          <a:lstStyle/>
          <a:p>
            <a:r>
              <a:rPr lang="tr-TR" dirty="0" smtClean="0"/>
              <a:t>Kamu idaresinin yönetim ve kullanımında olan ya da kullanıcılarına teslim edilen taşınırların;</a:t>
            </a:r>
          </a:p>
          <a:p>
            <a:pPr lvl="1"/>
            <a:r>
              <a:rPr lang="tr-TR" dirty="0" smtClean="0"/>
              <a:t>Kaybedilmesi</a:t>
            </a:r>
          </a:p>
          <a:p>
            <a:pPr lvl="1"/>
            <a:r>
              <a:rPr lang="tr-TR" dirty="0" smtClean="0"/>
              <a:t>Çalınması</a:t>
            </a:r>
          </a:p>
          <a:p>
            <a:pPr lvl="1"/>
            <a:r>
              <a:rPr lang="tr-TR" dirty="0" smtClean="0"/>
              <a:t>Zarar görmesi</a:t>
            </a:r>
          </a:p>
          <a:p>
            <a:pPr marL="393192" lvl="1" indent="0">
              <a:buNone/>
            </a:pPr>
            <a:r>
              <a:rPr lang="tr-TR" dirty="0" smtClean="0"/>
              <a:t>Hallerinde olayın meydana geldiği tarihte; veya bu tarihin bilinmediği durumlarda olayın tespit edildiği tarihte.</a:t>
            </a:r>
          </a:p>
          <a:p>
            <a:pPr lvl="1">
              <a:buFont typeface="Wingdings" panose="05000000000000000000" pitchFamily="2" charset="2"/>
              <a:buChar char="Ø"/>
            </a:pPr>
            <a:endParaRPr lang="tr-TR" dirty="0"/>
          </a:p>
        </p:txBody>
      </p:sp>
    </p:spTree>
    <p:extLst>
      <p:ext uri="{BB962C8B-B14F-4D97-AF65-F5344CB8AC3E}">
        <p14:creationId xmlns:p14="http://schemas.microsoft.com/office/powerpoint/2010/main" xmlns="" val="238400290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r>
              <a:rPr lang="tr-TR" sz="3200" b="1" dirty="0" smtClean="0">
                <a:solidFill>
                  <a:srgbClr val="FF0000"/>
                </a:solidFill>
              </a:rPr>
              <a:t>GÖREV DEĞİŞİKLĞİ</a:t>
            </a:r>
            <a:endParaRPr lang="tr-TR" sz="3200" b="1" dirty="0">
              <a:solidFill>
                <a:srgbClr val="FF0000"/>
              </a:solidFill>
            </a:endParaRPr>
          </a:p>
        </p:txBody>
      </p:sp>
      <p:sp>
        <p:nvSpPr>
          <p:cNvPr id="3" name="İçerik Yer Tutucusu 2"/>
          <p:cNvSpPr>
            <a:spLocks noGrp="1"/>
          </p:cNvSpPr>
          <p:nvPr>
            <p:ph idx="1"/>
          </p:nvPr>
        </p:nvSpPr>
        <p:spPr/>
        <p:txBody>
          <a:bodyPr>
            <a:normAutofit/>
          </a:bodyPr>
          <a:lstStyle/>
          <a:p>
            <a:pPr algn="just"/>
            <a:r>
              <a:rPr lang="tr-TR" dirty="0" smtClean="0"/>
              <a:t>Taşınır Kayıt Yetkilisi ve Taşınır Kontrol Yetkilisi değişikliklerinin mutlaka Strateji Geliştirme Daire Başkanlığı’na bildirilmesi gerekmektedir.</a:t>
            </a:r>
          </a:p>
        </p:txBody>
      </p:sp>
    </p:spTree>
    <p:extLst>
      <p:ext uri="{BB962C8B-B14F-4D97-AF65-F5344CB8AC3E}">
        <p14:creationId xmlns:p14="http://schemas.microsoft.com/office/powerpoint/2010/main" xmlns="" val="101529169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r>
              <a:rPr lang="tr-TR" sz="3200" b="1" dirty="0" smtClean="0">
                <a:solidFill>
                  <a:srgbClr val="FF0000"/>
                </a:solidFill>
              </a:rPr>
              <a:t>KEFALET KESİNTİLERİ</a:t>
            </a:r>
            <a:endParaRPr lang="tr-TR" sz="3200" b="1" dirty="0">
              <a:solidFill>
                <a:srgbClr val="FF0000"/>
              </a:solidFill>
            </a:endParaRPr>
          </a:p>
        </p:txBody>
      </p:sp>
      <p:sp>
        <p:nvSpPr>
          <p:cNvPr id="3" name="İçerik Yer Tutucusu 2"/>
          <p:cNvSpPr>
            <a:spLocks noGrp="1"/>
          </p:cNvSpPr>
          <p:nvPr>
            <p:ph idx="1"/>
          </p:nvPr>
        </p:nvSpPr>
        <p:spPr/>
        <p:txBody>
          <a:bodyPr>
            <a:normAutofit/>
          </a:bodyPr>
          <a:lstStyle/>
          <a:p>
            <a:pPr algn="just"/>
            <a:r>
              <a:rPr lang="tr-TR" dirty="0" smtClean="0"/>
              <a:t>Taşınır Kayıt Yetkililerinden kefalet kesilmesi, 2489 sayılı Kefalet Kanunu ile düzenlendiğinden kefalet kesintisinin yapılması ve takip edilmesi gerekmektedir.</a:t>
            </a:r>
            <a:endParaRPr lang="tr-TR" dirty="0"/>
          </a:p>
        </p:txBody>
      </p:sp>
    </p:spTree>
    <p:extLst>
      <p:ext uri="{BB962C8B-B14F-4D97-AF65-F5344CB8AC3E}">
        <p14:creationId xmlns:p14="http://schemas.microsoft.com/office/powerpoint/2010/main" xmlns="" val="320416162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r>
              <a:rPr lang="tr-TR" sz="3200" b="1" dirty="0" smtClean="0">
                <a:solidFill>
                  <a:srgbClr val="FF0000"/>
                </a:solidFill>
              </a:rPr>
              <a:t>ASKIDA EVRAK BIRAKILMAMALI</a:t>
            </a:r>
            <a:endParaRPr lang="tr-TR" sz="3200" b="1" dirty="0">
              <a:solidFill>
                <a:srgbClr val="FF0000"/>
              </a:solidFill>
            </a:endParaRPr>
          </a:p>
        </p:txBody>
      </p:sp>
      <p:sp>
        <p:nvSpPr>
          <p:cNvPr id="3" name="İçerik Yer Tutucusu 2"/>
          <p:cNvSpPr>
            <a:spLocks noGrp="1"/>
          </p:cNvSpPr>
          <p:nvPr>
            <p:ph idx="1"/>
          </p:nvPr>
        </p:nvSpPr>
        <p:spPr/>
        <p:txBody>
          <a:bodyPr>
            <a:normAutofit/>
          </a:bodyPr>
          <a:lstStyle/>
          <a:p>
            <a:pPr algn="just"/>
            <a:r>
              <a:rPr lang="tr-TR" dirty="0" smtClean="0"/>
              <a:t>Taşınır Kayıt Sistemi ve Harcama Yönetim Sisteminde evrakların süresi içerisinde gönderilmesi gerekmektedir. Bu durum yılsonu hesaplarının çıkarılması ve Bütünleşik Mali Sistemine geçiş süreci için önemlidir.</a:t>
            </a:r>
            <a:endParaRPr lang="tr-TR" dirty="0"/>
          </a:p>
        </p:txBody>
      </p:sp>
    </p:spTree>
    <p:extLst>
      <p:ext uri="{BB962C8B-B14F-4D97-AF65-F5344CB8AC3E}">
        <p14:creationId xmlns:p14="http://schemas.microsoft.com/office/powerpoint/2010/main" xmlns="" val="309136736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Autofit/>
          </a:bodyPr>
          <a:lstStyle/>
          <a:p>
            <a:pPr algn="ctr"/>
            <a:r>
              <a:rPr lang="tr-TR" sz="4400" dirty="0" smtClean="0">
                <a:effectLst>
                  <a:outerShdw blurRad="38100" dist="38100" dir="2700000" algn="tl">
                    <a:srgbClr val="000000">
                      <a:alpha val="43137"/>
                    </a:srgbClr>
                  </a:outerShdw>
                </a:effectLst>
              </a:rPr>
              <a:t>TEŞEKKÜRLER</a:t>
            </a:r>
            <a:endParaRPr lang="tr-TR" sz="4400" dirty="0"/>
          </a:p>
        </p:txBody>
      </p:sp>
    </p:spTree>
    <p:extLst>
      <p:ext uri="{BB962C8B-B14F-4D97-AF65-F5344CB8AC3E}">
        <p14:creationId xmlns:p14="http://schemas.microsoft.com/office/powerpoint/2010/main" xmlns="" val="280291933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836712"/>
            <a:ext cx="8229600" cy="5904656"/>
          </a:xfrm>
        </p:spPr>
        <p:txBody>
          <a:bodyPr>
            <a:noAutofit/>
          </a:bodyPr>
          <a:lstStyle/>
          <a:p>
            <a:pPr>
              <a:spcBef>
                <a:spcPct val="0"/>
              </a:spcBef>
              <a:buSzTx/>
              <a:buNone/>
            </a:pPr>
            <a:r>
              <a:rPr lang="tr-TR" altLang="tr-TR" sz="2500" b="1" dirty="0"/>
              <a:t>Bu çerçevede, 5018 sayılı Kanunda</a:t>
            </a:r>
            <a:r>
              <a:rPr lang="tr-TR" altLang="tr-TR" sz="2500" b="1" dirty="0" smtClean="0"/>
              <a:t>;</a:t>
            </a:r>
          </a:p>
          <a:p>
            <a:pPr>
              <a:spcBef>
                <a:spcPct val="0"/>
              </a:spcBef>
              <a:buSzTx/>
              <a:buNone/>
            </a:pPr>
            <a:endParaRPr lang="tr-TR" altLang="tr-TR" sz="2500" b="1" dirty="0"/>
          </a:p>
          <a:p>
            <a:pPr>
              <a:spcBef>
                <a:spcPct val="0"/>
              </a:spcBef>
              <a:buSzTx/>
              <a:buNone/>
            </a:pPr>
            <a:endParaRPr lang="tr-TR" altLang="tr-TR" sz="800" b="1" u="sng" dirty="0"/>
          </a:p>
          <a:p>
            <a:pPr marL="0" indent="0">
              <a:spcBef>
                <a:spcPct val="0"/>
              </a:spcBef>
              <a:buSzTx/>
              <a:buNone/>
            </a:pPr>
            <a:r>
              <a:rPr lang="tr-TR" altLang="tr-TR" sz="2500" b="1" u="sng" dirty="0" smtClean="0"/>
              <a:t>1) Sorumluluk </a:t>
            </a:r>
            <a:r>
              <a:rPr lang="tr-TR" altLang="tr-TR" sz="2500" dirty="0"/>
              <a:t>yetkiyi kullanana yüklenmiştir.</a:t>
            </a:r>
          </a:p>
          <a:p>
            <a:pPr>
              <a:spcBef>
                <a:spcPct val="0"/>
              </a:spcBef>
              <a:buSzTx/>
              <a:buNone/>
            </a:pPr>
            <a:r>
              <a:rPr lang="tr-TR" altLang="tr-TR" sz="2500" dirty="0"/>
              <a:t> </a:t>
            </a:r>
          </a:p>
          <a:p>
            <a:pPr>
              <a:spcBef>
                <a:spcPct val="0"/>
              </a:spcBef>
              <a:buSzTx/>
              <a:buNone/>
            </a:pPr>
            <a:r>
              <a:rPr lang="tr-TR" altLang="tr-TR" sz="2500" b="1" dirty="0"/>
              <a:t>2</a:t>
            </a:r>
            <a:r>
              <a:rPr lang="tr-TR" altLang="tr-TR" sz="2500" b="1" dirty="0" smtClean="0"/>
              <a:t>) </a:t>
            </a:r>
            <a:r>
              <a:rPr lang="tr-TR" altLang="tr-TR" sz="2500" dirty="0"/>
              <a:t>Kanunla verilen </a:t>
            </a:r>
            <a:r>
              <a:rPr lang="tr-TR" altLang="tr-TR" sz="2500" b="1" dirty="0"/>
              <a:t>y</a:t>
            </a:r>
            <a:r>
              <a:rPr lang="tr-TR" altLang="tr-TR" sz="2500" b="1" u="sng" dirty="0"/>
              <a:t>etki çerçevesinde;</a:t>
            </a:r>
          </a:p>
          <a:p>
            <a:pPr lvl="2">
              <a:spcBef>
                <a:spcPct val="0"/>
              </a:spcBef>
              <a:buClrTx/>
              <a:buSzTx/>
              <a:buFontTx/>
              <a:buChar char="•"/>
            </a:pPr>
            <a:r>
              <a:rPr lang="tr-TR" altLang="tr-TR" sz="2500" b="1" u="sng" dirty="0" smtClean="0"/>
              <a:t>kamu </a:t>
            </a:r>
            <a:r>
              <a:rPr lang="tr-TR" altLang="tr-TR" sz="2500" b="1" u="sng" dirty="0"/>
              <a:t>kaynağını kullanan, </a:t>
            </a:r>
          </a:p>
          <a:p>
            <a:pPr lvl="2">
              <a:spcBef>
                <a:spcPct val="0"/>
              </a:spcBef>
              <a:buClrTx/>
              <a:buSzTx/>
              <a:buFontTx/>
              <a:buChar char="•"/>
            </a:pPr>
            <a:r>
              <a:rPr lang="tr-TR" altLang="tr-TR" sz="2500" b="1" u="sng" dirty="0"/>
              <a:t>kamu kaynağını yöneten</a:t>
            </a:r>
            <a:r>
              <a:rPr lang="tr-TR" altLang="tr-TR" sz="2500" b="1" u="sng" dirty="0" smtClean="0"/>
              <a:t>,</a:t>
            </a:r>
          </a:p>
          <a:p>
            <a:pPr lvl="2">
              <a:spcBef>
                <a:spcPct val="0"/>
              </a:spcBef>
              <a:buClrTx/>
              <a:buSzTx/>
              <a:buFontTx/>
              <a:buChar char="•"/>
            </a:pPr>
            <a:endParaRPr lang="tr-TR" altLang="tr-TR" sz="2500" b="1" u="sng" dirty="0"/>
          </a:p>
          <a:p>
            <a:pPr>
              <a:spcBef>
                <a:spcPct val="0"/>
              </a:spcBef>
              <a:buSzTx/>
              <a:buNone/>
            </a:pPr>
            <a:r>
              <a:rPr lang="tr-TR" altLang="tr-TR" sz="2500" dirty="0" smtClean="0"/>
              <a:t>bu </a:t>
            </a:r>
            <a:r>
              <a:rPr lang="tr-TR" altLang="tr-TR" sz="2500" dirty="0"/>
              <a:t>işlemlerden dolayı </a:t>
            </a:r>
            <a:r>
              <a:rPr lang="tr-TR" altLang="tr-TR" sz="2500" b="1" u="sng" dirty="0"/>
              <a:t>sorumlu olarak</a:t>
            </a:r>
            <a:r>
              <a:rPr lang="tr-TR" altLang="tr-TR" sz="2500" dirty="0"/>
              <a:t> hesap verecektir.</a:t>
            </a:r>
          </a:p>
          <a:p>
            <a:pPr>
              <a:spcBef>
                <a:spcPct val="0"/>
              </a:spcBef>
              <a:buSzTx/>
              <a:buNone/>
            </a:pPr>
            <a:endParaRPr lang="tr-TR" altLang="tr-TR" sz="2500" dirty="0"/>
          </a:p>
          <a:p>
            <a:pPr>
              <a:spcBef>
                <a:spcPct val="0"/>
              </a:spcBef>
              <a:buSzTx/>
              <a:buNone/>
            </a:pPr>
            <a:endParaRPr lang="tr-TR" altLang="tr-TR" sz="2500" dirty="0"/>
          </a:p>
          <a:p>
            <a:pPr marL="0" indent="0">
              <a:buNone/>
            </a:pPr>
            <a:endParaRPr lang="tr-TR" sz="2500" dirty="0"/>
          </a:p>
        </p:txBody>
      </p:sp>
    </p:spTree>
    <p:extLst>
      <p:ext uri="{BB962C8B-B14F-4D97-AF65-F5344CB8AC3E}">
        <p14:creationId xmlns:p14="http://schemas.microsoft.com/office/powerpoint/2010/main" xmlns="" val="933737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pPr algn="ctr"/>
            <a:r>
              <a:rPr lang="tr-TR" sz="3200" b="1" dirty="0" smtClean="0">
                <a:solidFill>
                  <a:schemeClr val="tx1"/>
                </a:solidFill>
              </a:rPr>
              <a:t>TAŞINIR MAL YÖNETMELİĞİNDE GÖREVLİ </a:t>
            </a:r>
            <a:r>
              <a:rPr lang="tr-TR" sz="3200" b="1" dirty="0">
                <a:solidFill>
                  <a:schemeClr val="tx1"/>
                </a:solidFill>
              </a:rPr>
              <a:t>VE SORUMLULAR</a:t>
            </a:r>
            <a:br>
              <a:rPr lang="tr-TR" sz="3200" b="1" dirty="0">
                <a:solidFill>
                  <a:schemeClr val="tx1"/>
                </a:solidFill>
              </a:rPr>
            </a:br>
            <a:endParaRPr lang="tr-TR" sz="3200" b="1" dirty="0">
              <a:solidFill>
                <a:schemeClr val="tx1"/>
              </a:solidFill>
            </a:endParaRPr>
          </a:p>
        </p:txBody>
      </p:sp>
      <p:sp>
        <p:nvSpPr>
          <p:cNvPr id="3" name="İçerik Yer Tutucusu 2"/>
          <p:cNvSpPr>
            <a:spLocks noGrp="1"/>
          </p:cNvSpPr>
          <p:nvPr>
            <p:ph idx="1"/>
          </p:nvPr>
        </p:nvSpPr>
        <p:spPr>
          <a:xfrm>
            <a:off x="457200" y="1935480"/>
            <a:ext cx="8229600" cy="4373840"/>
          </a:xfrm>
        </p:spPr>
        <p:txBody>
          <a:bodyPr>
            <a:noAutofit/>
          </a:bodyPr>
          <a:lstStyle/>
          <a:p>
            <a:pPr>
              <a:spcBef>
                <a:spcPts val="0"/>
              </a:spcBef>
              <a:buNone/>
            </a:pPr>
            <a:r>
              <a:rPr lang="tr-TR" altLang="tr-TR" sz="2500" dirty="0"/>
              <a:t>YÖNETMELİĞİN UYGULANMASINDA</a:t>
            </a:r>
            <a:r>
              <a:rPr lang="tr-TR" altLang="tr-TR" sz="2500" dirty="0" smtClean="0"/>
              <a:t>;</a:t>
            </a:r>
          </a:p>
          <a:p>
            <a:pPr>
              <a:spcBef>
                <a:spcPts val="0"/>
              </a:spcBef>
              <a:buNone/>
            </a:pPr>
            <a:endParaRPr lang="tr-TR" altLang="tr-TR" sz="2500" dirty="0"/>
          </a:p>
          <a:p>
            <a:pPr lvl="1">
              <a:spcBef>
                <a:spcPts val="0"/>
              </a:spcBef>
              <a:spcAft>
                <a:spcPts val="600"/>
              </a:spcAft>
            </a:pPr>
            <a:r>
              <a:rPr lang="tr-TR" altLang="tr-TR" sz="2500" dirty="0" smtClean="0"/>
              <a:t>Harcama Yetkilisi,</a:t>
            </a:r>
            <a:endParaRPr lang="tr-TR" altLang="tr-TR" sz="2500" dirty="0"/>
          </a:p>
          <a:p>
            <a:pPr lvl="1">
              <a:spcBef>
                <a:spcPts val="0"/>
              </a:spcBef>
              <a:spcAft>
                <a:spcPts val="600"/>
              </a:spcAft>
            </a:pPr>
            <a:r>
              <a:rPr lang="tr-TR" altLang="tr-TR" sz="2500" dirty="0" smtClean="0"/>
              <a:t>Taşınır Kayıt Yetkilisi,</a:t>
            </a:r>
          </a:p>
          <a:p>
            <a:pPr lvl="1">
              <a:spcBef>
                <a:spcPts val="0"/>
              </a:spcBef>
              <a:spcAft>
                <a:spcPts val="600"/>
              </a:spcAft>
            </a:pPr>
            <a:r>
              <a:rPr lang="tr-TR" altLang="tr-TR" sz="2500" dirty="0" smtClean="0"/>
              <a:t>Taşınır Kontrol Yetkilisi,</a:t>
            </a:r>
            <a:endParaRPr lang="tr-TR" altLang="tr-TR" sz="2500" dirty="0"/>
          </a:p>
          <a:p>
            <a:pPr lvl="1">
              <a:spcBef>
                <a:spcPts val="0"/>
              </a:spcBef>
              <a:spcAft>
                <a:spcPts val="600"/>
              </a:spcAft>
            </a:pPr>
            <a:r>
              <a:rPr lang="tr-TR" altLang="tr-TR" sz="2500" dirty="0" smtClean="0"/>
              <a:t>Taşınır Konsolide Görevlisi,</a:t>
            </a:r>
            <a:endParaRPr lang="tr-TR" altLang="tr-TR" sz="2500" dirty="0"/>
          </a:p>
          <a:p>
            <a:pPr lvl="1">
              <a:spcBef>
                <a:spcPts val="0"/>
              </a:spcBef>
              <a:spcAft>
                <a:spcPts val="600"/>
              </a:spcAft>
            </a:pPr>
            <a:r>
              <a:rPr lang="tr-TR" altLang="tr-TR" sz="2500" dirty="0" smtClean="0"/>
              <a:t>Muhasebe Yetkilisi,</a:t>
            </a:r>
            <a:endParaRPr lang="tr-TR" altLang="tr-TR" sz="2500" dirty="0"/>
          </a:p>
          <a:p>
            <a:pPr lvl="1">
              <a:spcBef>
                <a:spcPts val="0"/>
              </a:spcBef>
              <a:spcAft>
                <a:spcPts val="600"/>
              </a:spcAft>
            </a:pPr>
            <a:r>
              <a:rPr lang="tr-TR" altLang="tr-TR" sz="2500" dirty="0" smtClean="0"/>
              <a:t>Kendisine Taşınır Teslim Edilen Personel,</a:t>
            </a:r>
            <a:endParaRPr lang="tr-TR" altLang="tr-TR" sz="2500" dirty="0"/>
          </a:p>
          <a:p>
            <a:pPr lvl="1">
              <a:spcBef>
                <a:spcPts val="0"/>
              </a:spcBef>
              <a:buNone/>
            </a:pPr>
            <a:r>
              <a:rPr lang="tr-TR" altLang="tr-TR" sz="2500" b="1" dirty="0"/>
              <a:t>Görevli ve sorumlu </a:t>
            </a:r>
            <a:r>
              <a:rPr lang="tr-TR" altLang="tr-TR" sz="2500" dirty="0"/>
              <a:t>olarak karşımıza çıkmaktadır</a:t>
            </a:r>
            <a:r>
              <a:rPr lang="tr-TR" altLang="tr-TR" sz="2500" dirty="0" smtClean="0"/>
              <a:t>.</a:t>
            </a:r>
            <a:endParaRPr lang="tr-TR" altLang="tr-TR" sz="2500" dirty="0"/>
          </a:p>
        </p:txBody>
      </p:sp>
    </p:spTree>
    <p:extLst>
      <p:ext uri="{BB962C8B-B14F-4D97-AF65-F5344CB8AC3E}">
        <p14:creationId xmlns:p14="http://schemas.microsoft.com/office/powerpoint/2010/main" xmlns="" val="367360375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pPr algn="ctr"/>
            <a:r>
              <a:rPr lang="tr-TR" sz="3200" b="1" dirty="0" smtClean="0">
                <a:solidFill>
                  <a:schemeClr val="tx1"/>
                </a:solidFill>
              </a:rPr>
              <a:t>HARCAMA YETKİLİSİ</a:t>
            </a:r>
            <a:endParaRPr lang="tr-TR" sz="3200" b="1" dirty="0">
              <a:solidFill>
                <a:schemeClr val="tx1"/>
              </a:solidFill>
            </a:endParaRPr>
          </a:p>
        </p:txBody>
      </p:sp>
      <p:sp>
        <p:nvSpPr>
          <p:cNvPr id="3" name="İçerik Yer Tutucusu 2"/>
          <p:cNvSpPr>
            <a:spLocks noGrp="1"/>
          </p:cNvSpPr>
          <p:nvPr>
            <p:ph idx="1"/>
          </p:nvPr>
        </p:nvSpPr>
        <p:spPr/>
        <p:txBody>
          <a:bodyPr/>
          <a:lstStyle/>
          <a:p>
            <a:pPr algn="just"/>
            <a:r>
              <a:rPr lang="tr-TR" dirty="0" smtClean="0"/>
              <a:t>Kamu idaresi bütçesinde ödenek tahsis edilen birimin en üst yöneticisidir. Harcama yetkilileri taşınırların etkili, ekonomik, verimli ve hukuka uygun olarak edinilmesinden, kullanılmasından, kontrolünden, kayıtlarının bu Yönetmelikte belirtilen esas ve usullere göre saydam ve erişebilir şekilde tutulmasını sağlamaktan sorumludur.</a:t>
            </a:r>
            <a:endParaRPr lang="tr-TR" dirty="0"/>
          </a:p>
        </p:txBody>
      </p:sp>
    </p:spTree>
    <p:extLst>
      <p:ext uri="{BB962C8B-B14F-4D97-AF65-F5344CB8AC3E}">
        <p14:creationId xmlns:p14="http://schemas.microsoft.com/office/powerpoint/2010/main" xmlns="" val="249791886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79512" y="704088"/>
            <a:ext cx="8856984" cy="1356760"/>
          </a:xfrm>
        </p:spPr>
        <p:txBody>
          <a:bodyPr anchor="ctr">
            <a:normAutofit/>
          </a:bodyPr>
          <a:lstStyle/>
          <a:p>
            <a:pPr algn="ctr"/>
            <a:r>
              <a:rPr lang="tr-TR" sz="3200" b="1" dirty="0" smtClean="0">
                <a:solidFill>
                  <a:schemeClr val="tx1"/>
                </a:solidFill>
              </a:rPr>
              <a:t>TAŞINIR KONTROL YETKİLİSİ</a:t>
            </a:r>
            <a:endParaRPr lang="tr-TR" sz="3200" b="1" dirty="0">
              <a:solidFill>
                <a:schemeClr val="tx1"/>
              </a:solidFill>
            </a:endParaRPr>
          </a:p>
        </p:txBody>
      </p:sp>
      <p:sp>
        <p:nvSpPr>
          <p:cNvPr id="3" name="İçerik Yer Tutucusu 2"/>
          <p:cNvSpPr>
            <a:spLocks noGrp="1"/>
          </p:cNvSpPr>
          <p:nvPr>
            <p:ph idx="1"/>
          </p:nvPr>
        </p:nvSpPr>
        <p:spPr>
          <a:xfrm>
            <a:off x="354360" y="2060848"/>
            <a:ext cx="8507288" cy="4320480"/>
          </a:xfrm>
        </p:spPr>
        <p:txBody>
          <a:bodyPr>
            <a:noAutofit/>
          </a:bodyPr>
          <a:lstStyle/>
          <a:p>
            <a:pPr marL="0" lvl="0" indent="0" algn="just">
              <a:spcBef>
                <a:spcPts val="0"/>
              </a:spcBef>
              <a:buClrTx/>
              <a:buSzTx/>
              <a:buNone/>
            </a:pPr>
            <a:r>
              <a:rPr lang="tr-TR" sz="2500" dirty="0" smtClean="0">
                <a:solidFill>
                  <a:prstClr val="black"/>
                </a:solidFill>
                <a:cs typeface="Arial" pitchFamily="34" charset="0"/>
              </a:rPr>
              <a:t>Taşınır </a:t>
            </a:r>
            <a:r>
              <a:rPr lang="tr-TR" sz="2500" dirty="0">
                <a:solidFill>
                  <a:prstClr val="black"/>
                </a:solidFill>
                <a:cs typeface="Arial" pitchFamily="34" charset="0"/>
              </a:rPr>
              <a:t>kayıt yetkilisinin yapmış olduğu kayıt ve işlemler ile düzenlediği belge ve cetvellerin mevzuata ve mali tablolara uygunluğunu kontrol eden, Harcama Birimi Taşınır Mal Yönetim Hesabı Cetvelini imzalayan ve bu konularda harcama yetkilisine karşı sorumlu olan görevlileri ifade eder</a:t>
            </a:r>
            <a:r>
              <a:rPr lang="tr-TR" sz="2500" dirty="0" smtClean="0">
                <a:solidFill>
                  <a:prstClr val="black"/>
                </a:solidFill>
                <a:cs typeface="Arial" pitchFamily="34" charset="0"/>
              </a:rPr>
              <a:t>.</a:t>
            </a:r>
          </a:p>
          <a:p>
            <a:pPr marL="0" lvl="0" indent="0" algn="just">
              <a:spcBef>
                <a:spcPts val="0"/>
              </a:spcBef>
              <a:buClrTx/>
              <a:buSzTx/>
              <a:buNone/>
            </a:pPr>
            <a:r>
              <a:rPr lang="tr-TR" sz="2500" dirty="0" smtClean="0">
                <a:solidFill>
                  <a:srgbClr val="FF0000"/>
                </a:solidFill>
                <a:cs typeface="Arial" pitchFamily="34" charset="0"/>
              </a:rPr>
              <a:t>Taşınır Kontrol Yetkilisi Harcama Yetkilisi yardımcılarından veya bunların bir alt kademesindeki yöneticiler arasından görevlendirilir.</a:t>
            </a:r>
            <a:r>
              <a:rPr lang="tr-TR" sz="2500" dirty="0" smtClean="0">
                <a:solidFill>
                  <a:prstClr val="black"/>
                </a:solidFill>
                <a:cs typeface="Arial" pitchFamily="34" charset="0"/>
              </a:rPr>
              <a:t> Personel yetersizliği nedeniyle taşınır kontrol yetkilisi  görevlendirilmeyen harcama birimlerinde bu görev harcama yetkilisi tarafından yerine getirilir.</a:t>
            </a:r>
            <a:endParaRPr lang="tr-TR" sz="2500" dirty="0">
              <a:solidFill>
                <a:srgbClr val="C00000"/>
              </a:solidFill>
              <a:cs typeface="Arial" pitchFamily="34" charset="0"/>
            </a:endParaRPr>
          </a:p>
        </p:txBody>
      </p:sp>
    </p:spTree>
    <p:extLst>
      <p:ext uri="{BB962C8B-B14F-4D97-AF65-F5344CB8AC3E}">
        <p14:creationId xmlns:p14="http://schemas.microsoft.com/office/powerpoint/2010/main" xmlns="" val="211266814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79512" y="704088"/>
            <a:ext cx="8856984" cy="1356760"/>
          </a:xfrm>
        </p:spPr>
        <p:txBody>
          <a:bodyPr anchor="ctr">
            <a:normAutofit/>
          </a:bodyPr>
          <a:lstStyle/>
          <a:p>
            <a:pPr algn="ctr"/>
            <a:r>
              <a:rPr lang="tr-TR" sz="3200" b="1" dirty="0" smtClean="0">
                <a:solidFill>
                  <a:schemeClr val="tx1"/>
                </a:solidFill>
              </a:rPr>
              <a:t>TAŞINIR KAYIT YETKİLİSİ</a:t>
            </a:r>
            <a:endParaRPr lang="tr-TR" sz="3200" b="1" dirty="0">
              <a:solidFill>
                <a:schemeClr val="tx1"/>
              </a:solidFill>
            </a:endParaRPr>
          </a:p>
        </p:txBody>
      </p:sp>
      <p:sp>
        <p:nvSpPr>
          <p:cNvPr id="3" name="İçerik Yer Tutucusu 2"/>
          <p:cNvSpPr>
            <a:spLocks noGrp="1"/>
          </p:cNvSpPr>
          <p:nvPr>
            <p:ph idx="1"/>
          </p:nvPr>
        </p:nvSpPr>
        <p:spPr>
          <a:xfrm>
            <a:off x="354360" y="2060848"/>
            <a:ext cx="8507288" cy="4104456"/>
          </a:xfrm>
        </p:spPr>
        <p:txBody>
          <a:bodyPr>
            <a:noAutofit/>
          </a:bodyPr>
          <a:lstStyle/>
          <a:p>
            <a:pPr marL="0" lvl="0" indent="0" algn="just">
              <a:spcBef>
                <a:spcPts val="0"/>
              </a:spcBef>
              <a:buClrTx/>
              <a:buSzTx/>
              <a:buNone/>
            </a:pPr>
            <a:endParaRPr lang="tr-TR" sz="3200" b="1" dirty="0">
              <a:solidFill>
                <a:prstClr val="black"/>
              </a:solidFill>
              <a:cs typeface="Arial" pitchFamily="34" charset="0"/>
            </a:endParaRPr>
          </a:p>
          <a:p>
            <a:pPr marL="0" lvl="0" indent="0" algn="just">
              <a:spcBef>
                <a:spcPts val="0"/>
              </a:spcBef>
              <a:buClrTx/>
              <a:buSzTx/>
              <a:buNone/>
            </a:pPr>
            <a:r>
              <a:rPr lang="tr-TR" sz="2500" dirty="0" smtClean="0">
                <a:cs typeface="Arial" pitchFamily="34" charset="0"/>
              </a:rPr>
              <a:t>Taşınırları </a:t>
            </a:r>
            <a:r>
              <a:rPr lang="tr-TR" sz="2500" dirty="0">
                <a:cs typeface="Arial" pitchFamily="34" charset="0"/>
              </a:rPr>
              <a:t>teslim alan, sorumluluğundaki ambarlarda muhafaza eden, kullanıcılarına ve kullanım yerlerine teslim eden, bu Yönetmelikte belirtilen esas ve usullere göre kayıtları tutan, bunlara ilişkin belge ve cetvelleri düzenleyen ve bu hususlarda hesap verme sorumluluğu çerçevesinde </a:t>
            </a:r>
            <a:r>
              <a:rPr lang="tr-TR" sz="2500" dirty="0">
                <a:solidFill>
                  <a:srgbClr val="FF0000"/>
                </a:solidFill>
                <a:cs typeface="Arial" pitchFamily="34" charset="0"/>
              </a:rPr>
              <a:t>taşınır kontrol yetkilisi </a:t>
            </a:r>
            <a:r>
              <a:rPr lang="tr-TR" sz="2500" dirty="0">
                <a:cs typeface="Arial" pitchFamily="34" charset="0"/>
              </a:rPr>
              <a:t>ve </a:t>
            </a:r>
            <a:r>
              <a:rPr lang="tr-TR" sz="2500" dirty="0">
                <a:solidFill>
                  <a:srgbClr val="FF0000"/>
                </a:solidFill>
                <a:cs typeface="Arial" pitchFamily="34" charset="0"/>
              </a:rPr>
              <a:t>harcama yetkilisine</a:t>
            </a:r>
            <a:r>
              <a:rPr lang="tr-TR" sz="2500" dirty="0">
                <a:cs typeface="Arial" pitchFamily="34" charset="0"/>
              </a:rPr>
              <a:t> karşı sorumlu olan görevlileri ifade eder.</a:t>
            </a:r>
            <a:endParaRPr lang="tr-TR" sz="2500" i="1" dirty="0">
              <a:cs typeface="Arial" pitchFamily="34" charset="0"/>
            </a:endParaRPr>
          </a:p>
        </p:txBody>
      </p:sp>
    </p:spTree>
    <p:extLst>
      <p:ext uri="{BB962C8B-B14F-4D97-AF65-F5344CB8AC3E}">
        <p14:creationId xmlns:p14="http://schemas.microsoft.com/office/powerpoint/2010/main" xmlns="" val="285507637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pPr algn="ctr"/>
            <a:r>
              <a:rPr lang="tr-TR" sz="3200" b="1" dirty="0" smtClean="0">
                <a:solidFill>
                  <a:schemeClr val="tx1"/>
                </a:solidFill>
              </a:rPr>
              <a:t>TAŞINIR KONSOLİDE GÖREVLİSİ</a:t>
            </a:r>
            <a:endParaRPr lang="tr-TR" sz="3200" b="1" dirty="0">
              <a:solidFill>
                <a:schemeClr val="tx1"/>
              </a:solidFill>
            </a:endParaRPr>
          </a:p>
        </p:txBody>
      </p:sp>
      <p:sp>
        <p:nvSpPr>
          <p:cNvPr id="3" name="İçerik Yer Tutucusu 2"/>
          <p:cNvSpPr>
            <a:spLocks noGrp="1"/>
          </p:cNvSpPr>
          <p:nvPr>
            <p:ph idx="1"/>
          </p:nvPr>
        </p:nvSpPr>
        <p:spPr/>
        <p:txBody>
          <a:bodyPr>
            <a:normAutofit/>
          </a:bodyPr>
          <a:lstStyle/>
          <a:p>
            <a:pPr algn="just"/>
            <a:r>
              <a:rPr lang="tr-TR" dirty="0" smtClean="0"/>
              <a:t>Kamu idaresinin taşınır kayıt yetkilisinden aldığı harcama birimi taşınır hesaplarını konsolide ederek üst yönetici adına hazırlamakla yükümlü görevlileri ifade eder. Konsolide görevlisi kamu idarelerinin merkez teşkilatlarında strateji geliştirme birimi yöneticisine bağlı mali hizmetleri yürüten birimin bünyesindeki taşınır kayıt işlemlerinden sorumlu yöneticidir.  Üst yönetici tarafından görevlendirilir.</a:t>
            </a:r>
            <a:endParaRPr lang="tr-TR" dirty="0"/>
          </a:p>
        </p:txBody>
      </p:sp>
    </p:spTree>
    <p:extLst>
      <p:ext uri="{BB962C8B-B14F-4D97-AF65-F5344CB8AC3E}">
        <p14:creationId xmlns:p14="http://schemas.microsoft.com/office/powerpoint/2010/main" xmlns="" val="201161105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pPr algn="ctr"/>
            <a:r>
              <a:rPr lang="tr-TR" sz="3200" b="1" dirty="0" smtClean="0">
                <a:solidFill>
                  <a:schemeClr val="tx1"/>
                </a:solidFill>
              </a:rPr>
              <a:t>MUHASEBE YETKİLİSİ</a:t>
            </a:r>
            <a:endParaRPr lang="tr-TR" sz="3200" b="1" dirty="0">
              <a:solidFill>
                <a:schemeClr val="tx1"/>
              </a:solidFill>
            </a:endParaRPr>
          </a:p>
        </p:txBody>
      </p:sp>
      <p:sp>
        <p:nvSpPr>
          <p:cNvPr id="3" name="İçerik Yer Tutucusu 2"/>
          <p:cNvSpPr>
            <a:spLocks noGrp="1"/>
          </p:cNvSpPr>
          <p:nvPr>
            <p:ph idx="1"/>
          </p:nvPr>
        </p:nvSpPr>
        <p:spPr/>
        <p:txBody>
          <a:bodyPr/>
          <a:lstStyle/>
          <a:p>
            <a:pPr algn="just"/>
            <a:r>
              <a:rPr lang="tr-TR" dirty="0" smtClean="0"/>
              <a:t>Taşınır yönünden görevi, harcama birimlerince hazırlanan İdare Taşınır Mal Yönetim Dönemi Cetvelinde gösterilen tutarların muhasebe kayıtlarıyla uygunluğunu kontrol eder onaylar ve harcama yetkilisine gönderir.</a:t>
            </a:r>
            <a:endParaRPr lang="tr-TR" dirty="0"/>
          </a:p>
        </p:txBody>
      </p:sp>
    </p:spTree>
    <p:extLst>
      <p:ext uri="{BB962C8B-B14F-4D97-AF65-F5344CB8AC3E}">
        <p14:creationId xmlns:p14="http://schemas.microsoft.com/office/powerpoint/2010/main" xmlns="" val="406435448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5403</TotalTime>
  <Words>770</Words>
  <Application>Microsoft Office PowerPoint</Application>
  <PresentationFormat>Ekran Gösterisi (4:3)</PresentationFormat>
  <Paragraphs>133</Paragraphs>
  <Slides>28</Slides>
  <Notes>0</Notes>
  <HiddenSlides>0</HiddenSlides>
  <MMClips>0</MMClips>
  <ScaleCrop>false</ScaleCrop>
  <HeadingPairs>
    <vt:vector size="4" baseType="variant">
      <vt:variant>
        <vt:lpstr>Tema</vt:lpstr>
      </vt:variant>
      <vt:variant>
        <vt:i4>1</vt:i4>
      </vt:variant>
      <vt:variant>
        <vt:lpstr>Slayt Başlıkları</vt:lpstr>
      </vt:variant>
      <vt:variant>
        <vt:i4>28</vt:i4>
      </vt:variant>
    </vt:vector>
  </HeadingPairs>
  <TitlesOfParts>
    <vt:vector size="29" baseType="lpstr">
      <vt:lpstr>Akış</vt:lpstr>
      <vt:lpstr>Slayt 1</vt:lpstr>
      <vt:lpstr>Slayt 2</vt:lpstr>
      <vt:lpstr>Slayt 3</vt:lpstr>
      <vt:lpstr>TAŞINIR MAL YÖNETMELİĞİNDE GÖREVLİ VE SORUMLULAR </vt:lpstr>
      <vt:lpstr>HARCAMA YETKİLİSİ</vt:lpstr>
      <vt:lpstr>TAŞINIR KONTROL YETKİLİSİ</vt:lpstr>
      <vt:lpstr>TAŞINIR KAYIT YETKİLİSİ</vt:lpstr>
      <vt:lpstr>TAŞINIR KONSOLİDE GÖREVLİSİ</vt:lpstr>
      <vt:lpstr>MUHASEBE YETKİLİSİ</vt:lpstr>
      <vt:lpstr>Kapsam (Taşınır Mallar Yönünden)</vt:lpstr>
      <vt:lpstr>TEMEL İLKE VE ESASLAR</vt:lpstr>
      <vt:lpstr>GİRİŞ İŞLEMLERİ</vt:lpstr>
      <vt:lpstr>Slayt 13</vt:lpstr>
      <vt:lpstr>Görevlilerin  Sorumluluğu  Harcama Yetkilisi, Taşınır Kontrol Yetkilisi ve Taşınır Kayıt yetkili olarak Taşınır Mal Yönetmeliğinde tanımlanan sorumluluk ve görevleri nelerdir.</vt:lpstr>
      <vt:lpstr>Tüketim Malzemelerin Bildirimi  Biriminizde kullanılan 150- İlk Madde ve Malzemeler Hesabında izlenen tüketim malzemelerinin çıkışları üçer aylık dönemler itibarıyla Strateji Geliştirme Daire Başkanlığına gönderilmesi gerekir.</vt:lpstr>
      <vt:lpstr>Barkodlama Biriminiz tarafından kullanılan bütün dayanıklı taşınırlara, taşınır kayıt yetkilisi tarafından bir sicil numarası (barkodlama ) verilmesi  ve ilgili dayanıklı taşınırın üzerine yapıştırılması gerekir.</vt:lpstr>
      <vt:lpstr>Hurda İşlemleri   Kurulacak komisyon tarafından hurdaya ayrılmasına karar verilen ve ekonomik değeri olan taşınırların satışının yapılabilmesi için İdari ve Mali İşler Daire Başkanlığı ile irtibata geçilmesi gerekir. </vt:lpstr>
      <vt:lpstr> Fiili Sayım ve Takip Sistemi  Üniversitemizin taşınır kayıt ve işlemlerinin yapıldığı Taşınır Kayıt ve Yönetim Sistemi (TKYS) ile biriminizdeki depo/ambar/servisler / vb diğer alanlardaki taşınırlarla fiili durumun aynı olması gerekir.</vt:lpstr>
      <vt:lpstr>Görevden ayrılma   Taşınırların, taşınır kayıt yetkililerinin görevlerinden ayrılmalarında, yılsonlarında ve harcama yetkilisinin gerekli gördüğü durum ve zamanlarda sayımın yapılması gerekmektedir.</vt:lpstr>
      <vt:lpstr>Devirlerde süre  Diğer birimler tarafından biriminize devir yapılan taşınırların giriş işlemlerini 7 gün içinde yapılması gerekir.</vt:lpstr>
      <vt:lpstr>Zimmetleme   Kullanım amacıyla kamu görevlilerine taşınır teslim belgesiyle verilmiş olan taşınırlar için zimmetleme işlemlerini yapılması gerekir.</vt:lpstr>
      <vt:lpstr>İlişik Kesme İşlemleri  Kamu görevlilerinin kullanımına verilen dayanıklı taşınırlar, kullanıcıları tarafından başkasına devredemeyeceği,  görevden ayrılması halinde söz konusu taşınırların ambara iade edilmesi ve teslim yapılmadan personelin kurumla ilişiği kesilmeyecek?</vt:lpstr>
      <vt:lpstr>Mali ve Cezası Sorumluluk   Taşınırların muhafazasından ve yönetilmesinden sorumlu olanların, gerekli tedbirlerin alınmaması veya özenin gösterilmemesi nedeniyle taşınırın kullanılmaz hale gelmesi veya yok olması sonucunda sebep oldukları kamu zararları için ilgililerin sorumluluğu nedir.  (Madde 5/5)</vt:lpstr>
      <vt:lpstr>KAMU ZARARI Kamu zararının oluştuğu tarih (Madde 17/c)</vt:lpstr>
      <vt:lpstr>GÖREV DEĞİŞİKLĞİ</vt:lpstr>
      <vt:lpstr>KEFALET KESİNTİLERİ</vt:lpstr>
      <vt:lpstr>ASKIDA EVRAK BIRAKILMAMALI</vt:lpstr>
      <vt:lpstr>Slayt 28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2011 YILI PERFORMANS PROGRAMI ve  BÜTÇE HAZIRLIKLARI:  HARCAMA YETKİLİLERİ SUNUMU</dc:title>
  <dc:creator>H.Hakan YILMAZ</dc:creator>
  <cp:lastModifiedBy>onurkaya</cp:lastModifiedBy>
  <cp:revision>495</cp:revision>
  <cp:lastPrinted>2013-01-03T13:14:19Z</cp:lastPrinted>
  <dcterms:modified xsi:type="dcterms:W3CDTF">2018-03-23T06:04:12Z</dcterms:modified>
</cp:coreProperties>
</file>